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69" r:id="rId4"/>
    <p:sldId id="270" r:id="rId5"/>
    <p:sldId id="259" r:id="rId6"/>
    <p:sldId id="264" r:id="rId7"/>
    <p:sldId id="271" r:id="rId8"/>
    <p:sldId id="272" r:id="rId9"/>
    <p:sldId id="274" r:id="rId10"/>
    <p:sldId id="265" r:id="rId11"/>
    <p:sldId id="273" r:id="rId12"/>
    <p:sldId id="266"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2525"/>
    <a:srgbClr val="323232"/>
    <a:srgbClr val="434343"/>
    <a:srgbClr val="262626"/>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7"/>
    <p:restoredTop sz="94653"/>
  </p:normalViewPr>
  <p:slideViewPr>
    <p:cSldViewPr snapToGrid="0" snapToObjects="1">
      <p:cViewPr>
        <p:scale>
          <a:sx n="100" d="100"/>
          <a:sy n="100" d="100"/>
        </p:scale>
        <p:origin x="-960" y="-2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hyperlink" Target="Quid.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76285"/>
            <a:ext cx="7772400" cy="1533679"/>
          </a:xfrm>
        </p:spPr>
        <p:txBody>
          <a:bodyPr anchor="b">
            <a:normAutofit/>
          </a:bodyPr>
          <a:lstStyle>
            <a:lvl1pPr algn="l">
              <a:defRPr sz="3600">
                <a:latin typeface="Futura Medium" charset="0"/>
                <a:ea typeface="Futura Medium" charset="0"/>
                <a:cs typeface="Futura Medium"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67509"/>
            <a:ext cx="6858000" cy="298091"/>
          </a:xfrm>
        </p:spPr>
        <p:txBody>
          <a:bodyPr/>
          <a:lstStyle>
            <a:lvl1pPr marL="0" indent="0" algn="l">
              <a:buNone/>
              <a:defRPr sz="1400">
                <a:latin typeface="Baskerville" charset="0"/>
                <a:ea typeface="Baskerville" charset="0"/>
                <a:cs typeface="Baskervill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a:stretch>
            <a:fillRect/>
          </a:stretch>
        </p:blipFill>
        <p:spPr>
          <a:xfrm>
            <a:off x="8174110" y="6325269"/>
            <a:ext cx="726941" cy="374344"/>
          </a:xfrm>
          <a:prstGeom prst="rect">
            <a:avLst/>
          </a:prstGeom>
        </p:spPr>
      </p:pic>
      <p:sp>
        <p:nvSpPr>
          <p:cNvPr id="9" name="Rectangle 8"/>
          <p:cNvSpPr/>
          <p:nvPr userDrawn="1"/>
        </p:nvSpPr>
        <p:spPr>
          <a:xfrm>
            <a:off x="7040337" y="6356560"/>
            <a:ext cx="1137401" cy="276999"/>
          </a:xfrm>
          <a:prstGeom prst="rect">
            <a:avLst/>
          </a:prstGeom>
        </p:spPr>
        <p:txBody>
          <a:bodyPr wrap="none">
            <a:spAutoFit/>
          </a:bodyPr>
          <a:lstStyle/>
          <a:p>
            <a:pPr algn="r"/>
            <a:r>
              <a:rPr lang="en-US" sz="1200" i="1" dirty="0" smtClean="0">
                <a:solidFill>
                  <a:schemeClr val="tx1">
                    <a:lumMod val="50000"/>
                    <a:lumOff val="50000"/>
                  </a:schemeClr>
                </a:solidFill>
                <a:latin typeface="Baskerville"/>
                <a:cs typeface="Baskerville"/>
              </a:rPr>
              <a:t>Powered by Quid</a:t>
            </a:r>
            <a:endParaRPr lang="en-US" sz="1200" i="1" dirty="0">
              <a:solidFill>
                <a:schemeClr val="tx1">
                  <a:lumMod val="50000"/>
                  <a:lumOff val="50000"/>
                </a:schemeClr>
              </a:solidFill>
              <a:latin typeface="Baskerville"/>
              <a:cs typeface="Baskerville"/>
            </a:endParaRPr>
          </a:p>
        </p:txBody>
      </p:sp>
      <p:sp>
        <p:nvSpPr>
          <p:cNvPr id="7" name="Text Placeholder 6"/>
          <p:cNvSpPr>
            <a:spLocks noGrp="1"/>
          </p:cNvSpPr>
          <p:nvPr>
            <p:ph type="body" sz="quarter" idx="11"/>
          </p:nvPr>
        </p:nvSpPr>
        <p:spPr>
          <a:xfrm>
            <a:off x="685800" y="4197352"/>
            <a:ext cx="6858000" cy="325797"/>
          </a:xfrm>
        </p:spPr>
        <p:txBody>
          <a:bodyPr>
            <a:normAutofit/>
          </a:bodyPr>
          <a:lstStyle>
            <a:lvl1pPr marL="0" indent="0">
              <a:buFontTx/>
              <a:buNone/>
              <a:defRPr sz="1400">
                <a:solidFill>
                  <a:schemeClr val="tx1">
                    <a:lumMod val="50000"/>
                    <a:lumOff val="50000"/>
                  </a:schemeClr>
                </a:solidFill>
                <a:latin typeface="Baskerville" charset="0"/>
                <a:ea typeface="Baskerville" charset="0"/>
                <a:cs typeface="Baskerville"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endParaRPr lang="en-US" dirty="0"/>
          </a:p>
        </p:txBody>
      </p:sp>
    </p:spTree>
    <p:extLst>
      <p:ext uri="{BB962C8B-B14F-4D97-AF65-F5344CB8AC3E}">
        <p14:creationId xmlns:p14="http://schemas.microsoft.com/office/powerpoint/2010/main" val="149302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lvl1pPr>
              <a:defRPr sz="2400">
                <a:latin typeface="Futura Medium" charset="0"/>
                <a:ea typeface="Futura Medium" charset="0"/>
                <a:cs typeface="Futura Medium"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0850" y="958644"/>
            <a:ext cx="7886700" cy="285955"/>
          </a:xfrm>
        </p:spPr>
        <p:txBody>
          <a:bodyPr>
            <a:normAutofit/>
          </a:bodyPr>
          <a:lstStyle>
            <a:lvl1pPr marL="0" indent="0">
              <a:buNone/>
              <a:defRPr sz="1000">
                <a:solidFill>
                  <a:schemeClr val="tx1">
                    <a:lumMod val="50000"/>
                    <a:lumOff val="50000"/>
                  </a:schemeClr>
                </a:solidFill>
                <a:latin typeface="Baskerville" charset="0"/>
                <a:ea typeface="Baskerville" charset="0"/>
                <a:cs typeface="Baskerville" charset="0"/>
              </a:defRPr>
            </a:lvl1pPr>
          </a:lstStyle>
          <a:p>
            <a:pPr lvl="0"/>
            <a:endParaRPr lang="en-US" dirty="0"/>
          </a:p>
        </p:txBody>
      </p:sp>
      <p:sp>
        <p:nvSpPr>
          <p:cNvPr id="7" name="Content Placeholder 2"/>
          <p:cNvSpPr>
            <a:spLocks noGrp="1"/>
          </p:cNvSpPr>
          <p:nvPr>
            <p:ph idx="11"/>
          </p:nvPr>
        </p:nvSpPr>
        <p:spPr>
          <a:xfrm>
            <a:off x="450850" y="6241844"/>
            <a:ext cx="7886700" cy="285955"/>
          </a:xfrm>
        </p:spPr>
        <p:txBody>
          <a:bodyPr>
            <a:normAutofit/>
          </a:bodyPr>
          <a:lstStyle>
            <a:lvl1pPr marL="0" indent="0">
              <a:buNone/>
              <a:defRPr sz="1400">
                <a:solidFill>
                  <a:schemeClr val="tx1">
                    <a:lumMod val="50000"/>
                    <a:lumOff val="50000"/>
                  </a:schemeClr>
                </a:solidFill>
                <a:latin typeface="Baskerville" charset="0"/>
                <a:ea typeface="Baskerville" charset="0"/>
                <a:cs typeface="Baskerville" charset="0"/>
              </a:defRPr>
            </a:lvl1pPr>
          </a:lstStyle>
          <a:p>
            <a:pPr lvl="0"/>
            <a:endParaRPr lang="en-US" dirty="0"/>
          </a:p>
        </p:txBody>
      </p:sp>
    </p:spTree>
    <p:extLst>
      <p:ext uri="{BB962C8B-B14F-4D97-AF65-F5344CB8AC3E}">
        <p14:creationId xmlns:p14="http://schemas.microsoft.com/office/powerpoint/2010/main" val="2075621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descr="2.-Text-Analytics-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00050" y="365128"/>
            <a:ext cx="7886700" cy="593519"/>
          </a:xfrm>
        </p:spPr>
        <p:txBody>
          <a:bodyPr>
            <a:normAutofit/>
          </a:bodyPr>
          <a:lstStyle>
            <a:lvl1pPr>
              <a:defRPr sz="2400">
                <a:latin typeface="Futura Medium" charset="0"/>
                <a:ea typeface="Futura Medium" charset="0"/>
                <a:cs typeface="Futura Medium" charset="0"/>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3"/>
          <a:stretch>
            <a:fillRect/>
          </a:stretch>
        </p:blipFill>
        <p:spPr>
          <a:xfrm>
            <a:off x="8075138" y="421239"/>
            <a:ext cx="726941" cy="374344"/>
          </a:xfrm>
          <a:prstGeom prst="rect">
            <a:avLst/>
          </a:prstGeom>
        </p:spPr>
      </p:pic>
    </p:spTree>
    <p:extLst>
      <p:ext uri="{BB962C8B-B14F-4D97-AF65-F5344CB8AC3E}">
        <p14:creationId xmlns:p14="http://schemas.microsoft.com/office/powerpoint/2010/main" val="135322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rgbClr val="EBEBEB"/>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0850" y="365128"/>
            <a:ext cx="7886700" cy="593519"/>
          </a:xfrm>
        </p:spPr>
        <p:txBody>
          <a:bodyPr>
            <a:normAutofit/>
          </a:bodyPr>
          <a:lstStyle>
            <a:lvl1pPr>
              <a:defRPr sz="2400">
                <a:latin typeface="Futura Medium" charset="0"/>
                <a:ea typeface="Futura Medium" charset="0"/>
                <a:cs typeface="Futura Medium"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0850" y="958645"/>
            <a:ext cx="7886700" cy="268646"/>
          </a:xfrm>
        </p:spPr>
        <p:txBody>
          <a:bodyPr>
            <a:normAutofit/>
          </a:bodyPr>
          <a:lstStyle>
            <a:lvl1pPr marL="0" indent="0">
              <a:buNone/>
              <a:defRPr sz="1000">
                <a:solidFill>
                  <a:schemeClr val="tx1">
                    <a:lumMod val="50000"/>
                    <a:lumOff val="50000"/>
                  </a:schemeClr>
                </a:solidFill>
                <a:latin typeface="Baskerville" charset="0"/>
                <a:ea typeface="Baskerville" charset="0"/>
                <a:cs typeface="Baskerville" charset="0"/>
              </a:defRPr>
            </a:lvl1pPr>
          </a:lstStyle>
          <a:p>
            <a:pPr lvl="0"/>
            <a:endParaRPr lang="en-US" dirty="0"/>
          </a:p>
        </p:txBody>
      </p:sp>
      <p:pic>
        <p:nvPicPr>
          <p:cNvPr id="5" name="Picture 4"/>
          <p:cNvPicPr>
            <a:picLocks noChangeAspect="1"/>
          </p:cNvPicPr>
          <p:nvPr userDrawn="1"/>
        </p:nvPicPr>
        <p:blipFill>
          <a:blip r:embed="rId3"/>
          <a:stretch>
            <a:fillRect/>
          </a:stretch>
        </p:blipFill>
        <p:spPr>
          <a:xfrm>
            <a:off x="8075138" y="421239"/>
            <a:ext cx="726941" cy="374344"/>
          </a:xfrm>
          <a:prstGeom prst="rect">
            <a:avLst/>
          </a:prstGeom>
        </p:spPr>
      </p:pic>
    </p:spTree>
    <p:extLst>
      <p:ext uri="{BB962C8B-B14F-4D97-AF65-F5344CB8AC3E}">
        <p14:creationId xmlns:p14="http://schemas.microsoft.com/office/powerpoint/2010/main" val="889617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Q.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227" y="-1152310"/>
            <a:ext cx="7968755" cy="6858000"/>
          </a:xfrm>
          <a:prstGeom prst="rect">
            <a:avLst/>
          </a:prstGeom>
        </p:spPr>
      </p:pic>
      <p:sp>
        <p:nvSpPr>
          <p:cNvPr id="4" name="TextBox 3"/>
          <p:cNvSpPr txBox="1"/>
          <p:nvPr userDrawn="1"/>
        </p:nvSpPr>
        <p:spPr>
          <a:xfrm>
            <a:off x="7188201" y="4559300"/>
            <a:ext cx="184731" cy="369332"/>
          </a:xfrm>
          <a:prstGeom prst="rect">
            <a:avLst/>
          </a:prstGeom>
          <a:noFill/>
        </p:spPr>
        <p:txBody>
          <a:bodyPr wrap="none" rtlCol="0">
            <a:spAutoFit/>
          </a:bodyPr>
          <a:lstStyle/>
          <a:p>
            <a:endParaRPr lang="en-US" sz="1800" dirty="0"/>
          </a:p>
        </p:txBody>
      </p:sp>
      <p:sp>
        <p:nvSpPr>
          <p:cNvPr id="11" name="Subtitle 3"/>
          <p:cNvSpPr txBox="1">
            <a:spLocks/>
          </p:cNvSpPr>
          <p:nvPr userDrawn="1"/>
        </p:nvSpPr>
        <p:spPr>
          <a:xfrm>
            <a:off x="1663701" y="5283346"/>
            <a:ext cx="823846" cy="29260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b="1" i="1" kern="1200">
                <a:solidFill>
                  <a:schemeClr val="tx1">
                    <a:tint val="75000"/>
                  </a:schemeClr>
                </a:solidFill>
                <a:latin typeface="Helvetica Light"/>
                <a:ea typeface="+mn-ea"/>
                <a:cs typeface="Helvetica Light"/>
              </a:defRPr>
            </a:lvl1pPr>
            <a:lvl2pPr marL="457200" marR="0" indent="0" algn="ctr" defTabSz="457200" rtl="0" eaLnBrk="1" fontAlgn="auto" latinLnBrk="0" hangingPunct="1">
              <a:lnSpc>
                <a:spcPct val="100000"/>
              </a:lnSpc>
              <a:spcBef>
                <a:spcPct val="20000"/>
              </a:spcBef>
              <a:spcAft>
                <a:spcPts val="0"/>
              </a:spcAft>
              <a:buClrTx/>
              <a:buSzTx/>
              <a:buFont typeface="Arial"/>
              <a:buNone/>
              <a:tabLst/>
              <a:defRPr sz="1600" b="1" i="1" kern="1200">
                <a:solidFill>
                  <a:schemeClr val="tx1">
                    <a:tint val="75000"/>
                  </a:schemeClr>
                </a:solidFill>
                <a:latin typeface="Helvetica Light"/>
                <a:ea typeface="+mn-ea"/>
                <a:cs typeface="Helvetica Light"/>
              </a:defRPr>
            </a:lvl2pPr>
            <a:lvl3pPr marL="914400" marR="0" indent="0" algn="ctr" defTabSz="457200" rtl="0" eaLnBrk="1" fontAlgn="auto" latinLnBrk="0" hangingPunct="1">
              <a:lnSpc>
                <a:spcPct val="100000"/>
              </a:lnSpc>
              <a:spcBef>
                <a:spcPct val="20000"/>
              </a:spcBef>
              <a:spcAft>
                <a:spcPts val="0"/>
              </a:spcAft>
              <a:buClrTx/>
              <a:buSzTx/>
              <a:buFont typeface="Arial"/>
              <a:buNone/>
              <a:tabLst/>
              <a:defRPr sz="1600" b="1" i="1" kern="1200">
                <a:solidFill>
                  <a:schemeClr val="tx1">
                    <a:tint val="75000"/>
                  </a:schemeClr>
                </a:solidFill>
                <a:latin typeface="Helvetica Light"/>
                <a:ea typeface="+mn-ea"/>
                <a:cs typeface="Helvetica Light"/>
              </a:defRPr>
            </a:lvl3pPr>
            <a:lvl4pPr marL="1371600" marR="0" indent="0" algn="ctr" defTabSz="457200" rtl="0" eaLnBrk="1" fontAlgn="auto" latinLnBrk="0" hangingPunct="1">
              <a:lnSpc>
                <a:spcPct val="100000"/>
              </a:lnSpc>
              <a:spcBef>
                <a:spcPct val="20000"/>
              </a:spcBef>
              <a:spcAft>
                <a:spcPts val="0"/>
              </a:spcAft>
              <a:buClrTx/>
              <a:buSzTx/>
              <a:buFont typeface="Arial"/>
              <a:buNone/>
              <a:tabLst/>
              <a:defRPr sz="1600" b="1" i="1" kern="1200">
                <a:solidFill>
                  <a:schemeClr val="tx1">
                    <a:tint val="75000"/>
                  </a:schemeClr>
                </a:solidFill>
                <a:latin typeface="Helvetica Light"/>
                <a:ea typeface="+mn-ea"/>
                <a:cs typeface="Helvetica Light"/>
              </a:defRPr>
            </a:lvl4pPr>
            <a:lvl5pPr marL="1828800" marR="0" indent="0" algn="ctr" defTabSz="457200" rtl="0" eaLnBrk="1" fontAlgn="auto" latinLnBrk="0" hangingPunct="1">
              <a:lnSpc>
                <a:spcPct val="100000"/>
              </a:lnSpc>
              <a:spcBef>
                <a:spcPct val="20000"/>
              </a:spcBef>
              <a:spcAft>
                <a:spcPts val="0"/>
              </a:spcAft>
              <a:buClrTx/>
              <a:buSzTx/>
              <a:buFont typeface="Arial"/>
              <a:buNone/>
              <a:tabLst/>
              <a:defRPr sz="1600" b="1" i="1" kern="1200">
                <a:solidFill>
                  <a:schemeClr val="tx1">
                    <a:tint val="75000"/>
                  </a:schemeClr>
                </a:solidFill>
                <a:latin typeface="Helvetica Light"/>
                <a:ea typeface="+mn-ea"/>
                <a:cs typeface="Helvetica Ligh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200" b="0" i="0" dirty="0" smtClean="0">
                <a:solidFill>
                  <a:srgbClr val="2FAEBF"/>
                </a:solidFill>
                <a:latin typeface="Baskerville" charset="0"/>
                <a:ea typeface="Baskerville" charset="0"/>
                <a:cs typeface="Baskerville" charset="0"/>
                <a:hlinkClick r:id="rId3" action="ppaction://hlinkfile"/>
              </a:rPr>
              <a:t>Quid.com</a:t>
            </a:r>
            <a:endParaRPr lang="en-US" sz="1200" b="0" i="0" dirty="0">
              <a:solidFill>
                <a:srgbClr val="2FAEBF"/>
              </a:solidFill>
              <a:latin typeface="Baskerville" charset="0"/>
              <a:ea typeface="Baskerville" charset="0"/>
              <a:cs typeface="Baskerville" charset="0"/>
            </a:endParaRPr>
          </a:p>
        </p:txBody>
      </p:sp>
      <p:sp>
        <p:nvSpPr>
          <p:cNvPr id="12" name="Subtitle 2"/>
          <p:cNvSpPr txBox="1">
            <a:spLocks/>
          </p:cNvSpPr>
          <p:nvPr userDrawn="1"/>
        </p:nvSpPr>
        <p:spPr>
          <a:xfrm>
            <a:off x="1663700" y="4385183"/>
            <a:ext cx="6858000" cy="7684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lumMod val="50000"/>
                    <a:lumOff val="50000"/>
                  </a:schemeClr>
                </a:solidFill>
                <a:latin typeface="Helvetica Neue" charset="0"/>
                <a:ea typeface="Helvetica Neue" charset="0"/>
                <a:cs typeface="Helvetica Neue"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smtClean="0">
                <a:latin typeface="Helvetica Neue Medium"/>
                <a:ea typeface="Baskerville" charset="0"/>
                <a:cs typeface="Helvetica Neue Medium"/>
              </a:rPr>
              <a:t>Quid expands your ability to comprehend massive amounts of information on any given topic. It combines search and high-performance algorithms to find patterns in data. Ultimately, it helps you understand complexity and see connections previously hidden.</a:t>
            </a:r>
            <a:endParaRPr lang="en-US" sz="1200" dirty="0">
              <a:latin typeface="Helvetica Neue Medium"/>
              <a:ea typeface="Baskerville" charset="0"/>
              <a:cs typeface="Helvetica Neue Medium"/>
            </a:endParaRPr>
          </a:p>
        </p:txBody>
      </p:sp>
      <p:sp>
        <p:nvSpPr>
          <p:cNvPr id="14" name="Rectangle 13"/>
          <p:cNvSpPr/>
          <p:nvPr userDrawn="1"/>
        </p:nvSpPr>
        <p:spPr>
          <a:xfrm>
            <a:off x="1663701" y="3232176"/>
            <a:ext cx="3413883" cy="646331"/>
          </a:xfrm>
          <a:prstGeom prst="rect">
            <a:avLst/>
          </a:prstGeom>
        </p:spPr>
        <p:txBody>
          <a:bodyPr wrap="none">
            <a:spAutoFit/>
          </a:bodyPr>
          <a:lstStyle/>
          <a:p>
            <a:r>
              <a:rPr lang="en-US" sz="3600" dirty="0" smtClean="0">
                <a:latin typeface="Baskerville" charset="0"/>
                <a:ea typeface="Baskerville" charset="0"/>
                <a:cs typeface="Baskerville" charset="0"/>
              </a:rPr>
              <a:t>Powered by Quid</a:t>
            </a:r>
            <a:endParaRPr lang="en-US" sz="3600" dirty="0">
              <a:latin typeface="Baskerville" charset="0"/>
              <a:ea typeface="Baskerville" charset="0"/>
              <a:cs typeface="Baskerville" charset="0"/>
            </a:endParaRPr>
          </a:p>
        </p:txBody>
      </p:sp>
    </p:spTree>
    <p:extLst>
      <p:ext uri="{BB962C8B-B14F-4D97-AF65-F5344CB8AC3E}">
        <p14:creationId xmlns:p14="http://schemas.microsoft.com/office/powerpoint/2010/main" val="14565215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5CAB2-1952-7A4C-BB4A-3B278775AE3E}" type="datetimeFigureOut">
              <a:rPr lang="en-US" smtClean="0"/>
              <a:t>9/26/16</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2A601-2113-8F48-8464-07A711B824C6}" type="slidenum">
              <a:rPr lang="en-US" smtClean="0"/>
              <a:t>‹#›</a:t>
            </a:fld>
            <a:endParaRPr lang="en-US"/>
          </a:p>
        </p:txBody>
      </p:sp>
    </p:spTree>
    <p:extLst>
      <p:ext uri="{BB962C8B-B14F-4D97-AF65-F5344CB8AC3E}">
        <p14:creationId xmlns:p14="http://schemas.microsoft.com/office/powerpoint/2010/main" val="1806418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8" r:id="rId4"/>
    <p:sldLayoutId id="214748366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quid.com:80/projects/637585/networks/770366/visualize" TargetMode="Externa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hyperlink" Target="http://i.quid.com:80/projects/637585/networks/770366/visualiz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hyperlink" Target="http://i.quid.com:80/projects/637585/networks/770366/visualiz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latin typeface="Calibri" charset="0"/>
                <a:ea typeface="Calibri" charset="0"/>
                <a:cs typeface="Calibri" charset="0"/>
              </a:rPr>
              <a:t>Soda and Sugar Tax Policies</a:t>
            </a:r>
            <a:endParaRPr dirty="0">
              <a:solidFill>
                <a:schemeClr val="bg1"/>
              </a:solidFill>
              <a:latin typeface="Calibri" charset="0"/>
              <a:ea typeface="Calibri" charset="0"/>
              <a:cs typeface="Calibri" charset="0"/>
            </a:endParaRPr>
          </a:p>
        </p:txBody>
      </p:sp>
      <p:sp>
        <p:nvSpPr>
          <p:cNvPr id="3" name="Subtitle 2"/>
          <p:cNvSpPr>
            <a:spLocks noGrp="1"/>
          </p:cNvSpPr>
          <p:nvPr>
            <p:ph type="subTitle" idx="1"/>
          </p:nvPr>
        </p:nvSpPr>
        <p:spPr/>
        <p:txBody>
          <a:bodyPr/>
          <a:lstStyle/>
          <a:p>
            <a:r>
              <a:rPr dirty="0">
                <a:solidFill>
                  <a:schemeClr val="accent2"/>
                </a:solidFill>
                <a:latin typeface="Calibri" charset="0"/>
                <a:ea typeface="Calibri" charset="0"/>
                <a:cs typeface="Calibri" charset="0"/>
              </a:rPr>
              <a:t>September </a:t>
            </a:r>
            <a:r>
              <a:rPr lang="en-US" dirty="0" smtClean="0">
                <a:solidFill>
                  <a:schemeClr val="accent2"/>
                </a:solidFill>
                <a:latin typeface="Calibri" charset="0"/>
                <a:ea typeface="Calibri" charset="0"/>
                <a:cs typeface="Calibri" charset="0"/>
              </a:rPr>
              <a:t>22</a:t>
            </a:r>
            <a:r>
              <a:rPr dirty="0" smtClean="0">
                <a:solidFill>
                  <a:schemeClr val="accent2"/>
                </a:solidFill>
                <a:latin typeface="Calibri" charset="0"/>
                <a:ea typeface="Calibri" charset="0"/>
                <a:cs typeface="Calibri" charset="0"/>
              </a:rPr>
              <a:t>, </a:t>
            </a:r>
            <a:r>
              <a:rPr dirty="0">
                <a:solidFill>
                  <a:schemeClr val="accent2"/>
                </a:solidFill>
                <a:latin typeface="Calibri" charset="0"/>
                <a:ea typeface="Calibri" charset="0"/>
                <a:cs typeface="Calibri" charset="0"/>
              </a:rPr>
              <a:t>2016</a:t>
            </a:r>
          </a:p>
        </p:txBody>
      </p:sp>
      <p:sp>
        <p:nvSpPr>
          <p:cNvPr id="4" name="Text Placeholder 3"/>
          <p:cNvSpPr>
            <a:spLocks noGrp="1"/>
          </p:cNvSpPr>
          <p:nvPr>
            <p:ph type="body" sz="quarter" idx="11"/>
          </p:nvPr>
        </p:nvSpPr>
        <p:spPr/>
        <p:txBody>
          <a:bodyPr/>
          <a:lstStyle/>
          <a:p>
            <a:r>
              <a:rPr lang="en-US" dirty="0" smtClean="0">
                <a:solidFill>
                  <a:srgbClr val="B2B2B2"/>
                </a:solidFill>
                <a:latin typeface="Calibri" charset="0"/>
                <a:ea typeface="Calibri" charset="0"/>
                <a:cs typeface="Calibri" charset="0"/>
              </a:rPr>
              <a:t>A</a:t>
            </a:r>
            <a:r>
              <a:rPr dirty="0" smtClean="0">
                <a:solidFill>
                  <a:srgbClr val="B2B2B2"/>
                </a:solidFill>
                <a:latin typeface="Calibri" charset="0"/>
                <a:ea typeface="Calibri" charset="0"/>
                <a:cs typeface="Calibri" charset="0"/>
              </a:rPr>
              <a:t>nalysis by</a:t>
            </a:r>
            <a:r>
              <a:rPr lang="en-US" dirty="0" smtClean="0">
                <a:solidFill>
                  <a:srgbClr val="B2B2B2"/>
                </a:solidFill>
                <a:latin typeface="Calibri" charset="0"/>
                <a:ea typeface="Calibri" charset="0"/>
                <a:cs typeface="Calibri" charset="0"/>
              </a:rPr>
              <a:t> Sara Lopez and Adam Gallagher</a:t>
            </a:r>
            <a:endParaRPr dirty="0">
              <a:solidFill>
                <a:srgbClr val="B2B2B2"/>
              </a:solidFill>
              <a:latin typeface="Calibri" charset="0"/>
              <a:ea typeface="Calibri" charset="0"/>
              <a:cs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a:solidFill>
                  <a:schemeClr val="bg1"/>
                </a:solidFill>
                <a:latin typeface="Calibri" charset="0"/>
                <a:ea typeface="Calibri" charset="0"/>
                <a:cs typeface="Calibri" charset="0"/>
              </a:rPr>
              <a:t>Appendix</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Calibri" charset="0"/>
                <a:ea typeface="Calibri" charset="0"/>
                <a:cs typeface="Calibri" charset="0"/>
              </a:rPr>
              <a:t>Methodology </a:t>
            </a:r>
            <a:r>
              <a:rPr lang="en-US" smtClean="0">
                <a:solidFill>
                  <a:schemeClr val="bg1"/>
                </a:solidFill>
                <a:latin typeface="Calibri" charset="0"/>
                <a:ea typeface="Calibri" charset="0"/>
                <a:cs typeface="Calibri" charset="0"/>
              </a:rPr>
              <a:t>of Influencer Analysis</a:t>
            </a:r>
            <a:endParaRPr lang="en-US">
              <a:solidFill>
                <a:schemeClr val="bg1"/>
              </a:solidFill>
              <a:latin typeface="Calibri" charset="0"/>
              <a:ea typeface="Calibri" charset="0"/>
              <a:cs typeface="Calibri" charset="0"/>
            </a:endParaRPr>
          </a:p>
        </p:txBody>
      </p:sp>
      <p:sp>
        <p:nvSpPr>
          <p:cNvPr id="5" name="TextBox 4"/>
          <p:cNvSpPr txBox="1"/>
          <p:nvPr/>
        </p:nvSpPr>
        <p:spPr>
          <a:xfrm>
            <a:off x="450850" y="1047544"/>
            <a:ext cx="7886700" cy="3970318"/>
          </a:xfrm>
          <a:prstGeom prst="rect">
            <a:avLst/>
          </a:prstGeom>
          <a:solidFill>
            <a:srgbClr val="262626"/>
          </a:solidFill>
          <a:ln>
            <a:noFill/>
          </a:ln>
        </p:spPr>
        <p:txBody>
          <a:bodyPr wrap="square" rtlCol="0">
            <a:spAutoFit/>
          </a:bodyPr>
          <a:lstStyle/>
          <a:p>
            <a:r>
              <a:rPr lang="en-US" sz="1200" dirty="0" smtClean="0">
                <a:solidFill>
                  <a:schemeClr val="bg1"/>
                </a:solidFill>
              </a:rPr>
              <a:t>The influence rankings on slides 7 and 8 were completed using the metadata built into Quid and Quid’s entity identification functionality.  </a:t>
            </a:r>
          </a:p>
          <a:p>
            <a:endParaRPr lang="en-US" sz="1200" dirty="0">
              <a:solidFill>
                <a:schemeClr val="bg1"/>
              </a:solidFill>
            </a:endParaRPr>
          </a:p>
          <a:p>
            <a:r>
              <a:rPr lang="en-US" sz="1200" dirty="0" smtClean="0">
                <a:solidFill>
                  <a:schemeClr val="bg1"/>
                </a:solidFill>
              </a:rPr>
              <a:t>After Quid’s algorithms identified where influencers appeared in the communications landscape, Quid analysts used the metadata attached to each article to find an influence score. For this particular analysis, Quid assigned points based on the below metadata:</a:t>
            </a:r>
          </a:p>
          <a:p>
            <a:endParaRPr lang="en-US" sz="1200" dirty="0">
              <a:solidFill>
                <a:schemeClr val="bg1"/>
              </a:solidFill>
            </a:endParaRPr>
          </a:p>
          <a:p>
            <a:pPr lvl="1"/>
            <a:r>
              <a:rPr lang="en-US" sz="1200" b="1" dirty="0" smtClean="0">
                <a:solidFill>
                  <a:schemeClr val="bg1"/>
                </a:solidFill>
              </a:rPr>
              <a:t>Source Quality</a:t>
            </a:r>
            <a:r>
              <a:rPr lang="en-US" sz="1200" dirty="0" smtClean="0">
                <a:solidFill>
                  <a:schemeClr val="bg1"/>
                </a:solidFill>
              </a:rPr>
              <a:t>: Quid ranks every outlet in tiers, from 1 (the most-read) to 5 (the least-read). This analysis gave influencers who appeared in Tier 1 outlets ten points, Tier 2 eight points, Tier 3 six points, Tier 4 four points, and Tier Five two points.  </a:t>
            </a:r>
          </a:p>
          <a:p>
            <a:pPr lvl="1"/>
            <a:endParaRPr lang="en-US" sz="1200" dirty="0">
              <a:solidFill>
                <a:schemeClr val="bg1"/>
              </a:solidFill>
            </a:endParaRPr>
          </a:p>
          <a:p>
            <a:pPr lvl="1"/>
            <a:r>
              <a:rPr lang="en-US" sz="1200" b="1" dirty="0" smtClean="0">
                <a:solidFill>
                  <a:schemeClr val="bg1"/>
                </a:solidFill>
              </a:rPr>
              <a:t>Social Shares</a:t>
            </a:r>
            <a:r>
              <a:rPr lang="en-US" sz="1200" dirty="0" smtClean="0">
                <a:solidFill>
                  <a:schemeClr val="bg1"/>
                </a:solidFill>
              </a:rPr>
              <a:t>: Quid assigned points for each social share to recognize that influencers who appear in articles that are shared more often online are likely to be read by and reach more people. </a:t>
            </a:r>
          </a:p>
          <a:p>
            <a:pPr lvl="1"/>
            <a:endParaRPr lang="en-US" sz="1200" dirty="0">
              <a:solidFill>
                <a:schemeClr val="bg1"/>
              </a:solidFill>
            </a:endParaRPr>
          </a:p>
          <a:p>
            <a:pPr lvl="1"/>
            <a:r>
              <a:rPr lang="en-US" sz="1200" b="1" dirty="0" smtClean="0">
                <a:solidFill>
                  <a:schemeClr val="bg1"/>
                </a:solidFill>
              </a:rPr>
              <a:t>Published Count</a:t>
            </a:r>
            <a:r>
              <a:rPr lang="en-US" sz="1200" dirty="0" smtClean="0">
                <a:solidFill>
                  <a:schemeClr val="bg1"/>
                </a:solidFill>
              </a:rPr>
              <a:t>: The published count reflects the number of times an original article was republished. </a:t>
            </a:r>
          </a:p>
          <a:p>
            <a:endParaRPr lang="en-US" sz="1200" dirty="0">
              <a:solidFill>
                <a:schemeClr val="bg1"/>
              </a:solidFill>
            </a:endParaRPr>
          </a:p>
          <a:p>
            <a:r>
              <a:rPr lang="en-US" sz="1200" dirty="0" smtClean="0">
                <a:solidFill>
                  <a:schemeClr val="bg1"/>
                </a:solidFill>
              </a:rPr>
              <a:t>The below formula was used to leverage this metadata into an influence score that could be used to rank the key individuals and institutions. </a:t>
            </a:r>
          </a:p>
          <a:p>
            <a:endParaRPr lang="en-US" sz="1200" dirty="0">
              <a:solidFill>
                <a:schemeClr val="bg1"/>
              </a:solidFill>
            </a:endParaRPr>
          </a:p>
          <a:p>
            <a:pPr lvl="1"/>
            <a:r>
              <a:rPr lang="en-US" sz="1200" dirty="0" smtClean="0">
                <a:solidFill>
                  <a:schemeClr val="bg1"/>
                </a:solidFill>
              </a:rPr>
              <a:t>Influence Score =  (Sum of Source Quality of All Articles an Influencer Appeared In) + (Sum of Social Shares of Articles x .05) + (Sum of Published Count)</a:t>
            </a:r>
            <a:endParaRPr lang="en-US" sz="1200" dirty="0">
              <a:solidFill>
                <a:schemeClr val="bg1"/>
              </a:solidFill>
            </a:endParaRPr>
          </a:p>
        </p:txBody>
      </p:sp>
    </p:spTree>
    <p:extLst>
      <p:ext uri="{BB962C8B-B14F-4D97-AF65-F5344CB8AC3E}">
        <p14:creationId xmlns:p14="http://schemas.microsoft.com/office/powerpoint/2010/main" val="12345950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5252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latin typeface="Calibri" charset="0"/>
                <a:ea typeface="Calibri" charset="0"/>
                <a:cs typeface="Calibri" charset="0"/>
              </a:rPr>
              <a:t>Text Analytics Background</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How to Read a Network</a:t>
            </a:r>
          </a:p>
        </p:txBody>
      </p:sp>
      <p:sp>
        <p:nvSpPr>
          <p:cNvPr id="3" name="Content Placeholder 2"/>
          <p:cNvSpPr>
            <a:spLocks noGrp="1"/>
          </p:cNvSpPr>
          <p:nvPr>
            <p:ph idx="1"/>
          </p:nvPr>
        </p:nvSpPr>
        <p:spPr/>
        <p:txBody>
          <a:bodyPr/>
          <a:lstStyle/>
          <a:p>
            <a:r>
              <a:t>Quid creates a visual map to represent the landscape. Example network: sized by degree, colored by cluster.</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bg1"/>
                </a:solidFill>
                <a:latin typeface="Calibri" charset="0"/>
                <a:ea typeface="Calibri" charset="0"/>
                <a:cs typeface="Calibri" charset="0"/>
              </a:rPr>
              <a:t>Soda and Sugar Tax Policies - Public Narrative </a:t>
            </a:r>
            <a:endParaRPr sz="2800" dirty="0">
              <a:solidFill>
                <a:schemeClr val="bg1"/>
              </a:solidFill>
              <a:latin typeface="Calibri" charset="0"/>
              <a:ea typeface="Calibri" charset="0"/>
              <a:cs typeface="Calibri" charset="0"/>
            </a:endParaRPr>
          </a:p>
        </p:txBody>
      </p:sp>
      <p:sp>
        <p:nvSpPr>
          <p:cNvPr id="3" name="Content Placeholder 2"/>
          <p:cNvSpPr>
            <a:spLocks noGrp="1"/>
          </p:cNvSpPr>
          <p:nvPr>
            <p:ph idx="1"/>
          </p:nvPr>
        </p:nvSpPr>
        <p:spPr/>
        <p:txBody>
          <a:bodyPr/>
          <a:lstStyle/>
          <a:p>
            <a:r>
              <a:rPr dirty="0">
                <a:latin typeface="Calibri" charset="0"/>
                <a:ea typeface="Calibri" charset="0"/>
                <a:cs typeface="Calibri" charset="0"/>
              </a:rPr>
              <a:t>News article network with 1941 stories. Colored by clusters. Sized by degree.</a:t>
            </a:r>
          </a:p>
        </p:txBody>
      </p:sp>
      <p:sp>
        <p:nvSpPr>
          <p:cNvPr id="4" name="Content Placeholder 3"/>
          <p:cNvSpPr>
            <a:spLocks noGrp="1"/>
          </p:cNvSpPr>
          <p:nvPr>
            <p:ph idx="11"/>
          </p:nvPr>
        </p:nvSpPr>
        <p:spPr/>
        <p:txBody>
          <a:bodyPr/>
          <a:lstStyle/>
          <a:p>
            <a:r>
              <a:rPr sz="1000"/>
              <a:t>Source: </a:t>
            </a:r>
            <a:r>
              <a:rPr sz="1000">
                <a:hlinkClick r:id="rId2"/>
              </a:rPr>
              <a:t>Quid</a:t>
            </a:r>
            <a:r>
              <a:rPr sz="1000" baseline="30000"/>
              <a:t>®</a:t>
            </a:r>
          </a:p>
        </p:txBody>
      </p:sp>
      <p:pic>
        <p:nvPicPr>
          <p:cNvPr id="7" name="Picture 6" descr="-soda tax- OR -sugar tax- OR -soft drink tax-.png"/>
          <p:cNvPicPr>
            <a:picLocks noChangeAspect="1"/>
          </p:cNvPicPr>
          <p:nvPr/>
        </p:nvPicPr>
        <p:blipFill rotWithShape="1">
          <a:blip r:embed="rId3">
            <a:extLst>
              <a:ext uri="{28A0092B-C50C-407E-A947-70E740481C1C}">
                <a14:useLocalDpi xmlns:a14="http://schemas.microsoft.com/office/drawing/2010/main" val="0"/>
              </a:ext>
            </a:extLst>
          </a:blip>
          <a:srcRect l="20416" t="11868" r="21111" b="10951"/>
          <a:stretch/>
        </p:blipFill>
        <p:spPr>
          <a:xfrm>
            <a:off x="762000" y="1218866"/>
            <a:ext cx="7797800" cy="5435933"/>
          </a:xfrm>
          <a:prstGeom prst="rect">
            <a:avLst/>
          </a:prstGeom>
        </p:spPr>
      </p:pic>
      <p:sp>
        <p:nvSpPr>
          <p:cNvPr id="5" name="TextBox 4"/>
          <p:cNvSpPr txBox="1"/>
          <p:nvPr/>
        </p:nvSpPr>
        <p:spPr>
          <a:xfrm>
            <a:off x="896937" y="6129432"/>
            <a:ext cx="7527925" cy="510778"/>
          </a:xfrm>
          <a:prstGeom prst="roundRect">
            <a:avLst/>
          </a:prstGeom>
          <a:solidFill>
            <a:srgbClr val="0070C0"/>
          </a:solidFill>
          <a:effectLst>
            <a:outerShdw blurRad="50800" dist="50800" algn="ctr" rotWithShape="0">
              <a:srgbClr val="000000">
                <a:alpha val="43137"/>
              </a:srgbClr>
            </a:outerShdw>
            <a:softEdge rad="0"/>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200" dirty="0" smtClean="0">
                <a:solidFill>
                  <a:schemeClr val="bg1"/>
                </a:solidFill>
              </a:rPr>
              <a:t>The soda and sugar tax public narrative is highly location-centric, creating distinct conversations that tie back to centrally shared concerns like corporate responses and lasting effects. </a:t>
            </a:r>
            <a:endParaRPr lang="en-US" sz="1200" dirty="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bg1"/>
                </a:solidFill>
                <a:latin typeface="Calibri" charset="0"/>
                <a:ea typeface="Calibri" charset="0"/>
                <a:cs typeface="Calibri" charset="0"/>
              </a:rPr>
              <a:t>Legislation Breakdown</a:t>
            </a:r>
            <a:endParaRPr sz="2800" dirty="0">
              <a:solidFill>
                <a:schemeClr val="bg1"/>
              </a:solidFill>
              <a:latin typeface="Calibri" charset="0"/>
              <a:ea typeface="Calibri" charset="0"/>
              <a:cs typeface="Calibri"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19318067"/>
              </p:ext>
            </p:extLst>
          </p:nvPr>
        </p:nvGraphicFramePr>
        <p:xfrm>
          <a:off x="450850" y="958850"/>
          <a:ext cx="8401050" cy="5200706"/>
        </p:xfrm>
        <a:graphic>
          <a:graphicData uri="http://schemas.openxmlformats.org/drawingml/2006/table">
            <a:tbl>
              <a:tblPr firstRow="1" bandRow="1">
                <a:tableStyleId>{5C22544A-7EE6-4342-B048-85BDC9FD1C3A}</a:tableStyleId>
              </a:tblPr>
              <a:tblGrid>
                <a:gridCol w="1212850"/>
                <a:gridCol w="1257300"/>
                <a:gridCol w="1730375"/>
                <a:gridCol w="1400175"/>
                <a:gridCol w="1400175"/>
                <a:gridCol w="1400175"/>
              </a:tblGrid>
              <a:tr h="412750">
                <a:tc>
                  <a:txBody>
                    <a:bodyPr/>
                    <a:lstStyle/>
                    <a:p>
                      <a:r>
                        <a:rPr lang="en-US" sz="1400" dirty="0" smtClean="0">
                          <a:solidFill>
                            <a:schemeClr val="bg1"/>
                          </a:solidFill>
                          <a:latin typeface="Calibri" charset="0"/>
                          <a:ea typeface="Calibri" charset="0"/>
                          <a:cs typeface="Calibri" charset="0"/>
                        </a:rPr>
                        <a:t>Jurisdiction</a:t>
                      </a:r>
                      <a:endParaRPr lang="en-US" sz="1400" dirty="0">
                        <a:solidFill>
                          <a:schemeClr val="bg1"/>
                        </a:solidFill>
                        <a:latin typeface="Calibri" charset="0"/>
                        <a:ea typeface="Calibri" charset="0"/>
                        <a:cs typeface="Calibri" charset="0"/>
                      </a:endParaRPr>
                    </a:p>
                  </a:txBody>
                  <a:tcPr>
                    <a:solidFill>
                      <a:srgbClr val="252525"/>
                    </a:solidFill>
                  </a:tcPr>
                </a:tc>
                <a:tc>
                  <a:txBody>
                    <a:bodyPr/>
                    <a:lstStyle/>
                    <a:p>
                      <a:r>
                        <a:rPr lang="en-US" sz="1400" dirty="0" smtClean="0">
                          <a:solidFill>
                            <a:schemeClr val="bg1"/>
                          </a:solidFill>
                          <a:latin typeface="Calibri" charset="0"/>
                          <a:ea typeface="Calibri" charset="0"/>
                          <a:cs typeface="Calibri" charset="0"/>
                        </a:rPr>
                        <a:t>Proposed</a:t>
                      </a:r>
                      <a:endParaRPr lang="en-US" sz="1400" dirty="0">
                        <a:solidFill>
                          <a:schemeClr val="bg1"/>
                        </a:solidFill>
                        <a:latin typeface="Calibri" charset="0"/>
                        <a:ea typeface="Calibri" charset="0"/>
                        <a:cs typeface="Calibri" charset="0"/>
                      </a:endParaRPr>
                    </a:p>
                  </a:txBody>
                  <a:tcPr>
                    <a:solidFill>
                      <a:srgbClr val="252525"/>
                    </a:solidFill>
                  </a:tcPr>
                </a:tc>
                <a:tc>
                  <a:txBody>
                    <a:bodyPr/>
                    <a:lstStyle/>
                    <a:p>
                      <a:r>
                        <a:rPr lang="en-US" sz="1400" dirty="0" smtClean="0">
                          <a:solidFill>
                            <a:schemeClr val="bg1"/>
                          </a:solidFill>
                          <a:latin typeface="Calibri" charset="0"/>
                          <a:ea typeface="Calibri" charset="0"/>
                          <a:cs typeface="Calibri" charset="0"/>
                        </a:rPr>
                        <a:t>Initiative/Legislation</a:t>
                      </a:r>
                      <a:endParaRPr lang="en-US" sz="1400" dirty="0">
                        <a:solidFill>
                          <a:schemeClr val="bg1"/>
                        </a:solidFill>
                        <a:latin typeface="Calibri" charset="0"/>
                        <a:ea typeface="Calibri" charset="0"/>
                        <a:cs typeface="Calibri" charset="0"/>
                      </a:endParaRPr>
                    </a:p>
                  </a:txBody>
                  <a:tcPr>
                    <a:solidFill>
                      <a:srgbClr val="252525"/>
                    </a:solidFill>
                  </a:tcPr>
                </a:tc>
                <a:tc>
                  <a:txBody>
                    <a:bodyPr/>
                    <a:lstStyle/>
                    <a:p>
                      <a:r>
                        <a:rPr lang="en-US" sz="1400" dirty="0" smtClean="0">
                          <a:solidFill>
                            <a:schemeClr val="bg1"/>
                          </a:solidFill>
                          <a:latin typeface="Calibri" charset="0"/>
                          <a:ea typeface="Calibri" charset="0"/>
                          <a:cs typeface="Calibri" charset="0"/>
                        </a:rPr>
                        <a:t>Proponents</a:t>
                      </a:r>
                      <a:endParaRPr lang="en-US" sz="1400" dirty="0">
                        <a:solidFill>
                          <a:schemeClr val="bg1"/>
                        </a:solidFill>
                        <a:latin typeface="Calibri" charset="0"/>
                        <a:ea typeface="Calibri" charset="0"/>
                        <a:cs typeface="Calibri" charset="0"/>
                      </a:endParaRPr>
                    </a:p>
                  </a:txBody>
                  <a:tcPr>
                    <a:solidFill>
                      <a:srgbClr val="252525"/>
                    </a:solidFill>
                  </a:tcPr>
                </a:tc>
                <a:tc>
                  <a:txBody>
                    <a:bodyPr/>
                    <a:lstStyle/>
                    <a:p>
                      <a:r>
                        <a:rPr lang="en-US" sz="1400" dirty="0" smtClean="0">
                          <a:solidFill>
                            <a:schemeClr val="bg1"/>
                          </a:solidFill>
                          <a:latin typeface="Calibri" charset="0"/>
                          <a:ea typeface="Calibri" charset="0"/>
                          <a:cs typeface="Calibri" charset="0"/>
                        </a:rPr>
                        <a:t>Opponents</a:t>
                      </a:r>
                      <a:endParaRPr lang="en-US" sz="1400" dirty="0">
                        <a:solidFill>
                          <a:schemeClr val="bg1"/>
                        </a:solidFill>
                        <a:latin typeface="Calibri" charset="0"/>
                        <a:ea typeface="Calibri" charset="0"/>
                        <a:cs typeface="Calibri" charset="0"/>
                      </a:endParaRPr>
                    </a:p>
                  </a:txBody>
                  <a:tcPr>
                    <a:solidFill>
                      <a:srgbClr val="252525"/>
                    </a:solidFill>
                  </a:tcPr>
                </a:tc>
                <a:tc>
                  <a:txBody>
                    <a:bodyPr/>
                    <a:lstStyle/>
                    <a:p>
                      <a:r>
                        <a:rPr lang="en-US" sz="1400" dirty="0" smtClean="0">
                          <a:solidFill>
                            <a:schemeClr val="bg1"/>
                          </a:solidFill>
                          <a:latin typeface="Calibri" charset="0"/>
                          <a:ea typeface="Calibri" charset="0"/>
                          <a:cs typeface="Calibri" charset="0"/>
                        </a:rPr>
                        <a:t>Enacted?</a:t>
                      </a:r>
                      <a:endParaRPr lang="en-US" sz="1400" dirty="0">
                        <a:solidFill>
                          <a:schemeClr val="bg1"/>
                        </a:solidFill>
                        <a:latin typeface="Calibri" charset="0"/>
                        <a:ea typeface="Calibri" charset="0"/>
                        <a:cs typeface="Calibri" charset="0"/>
                      </a:endParaRPr>
                    </a:p>
                  </a:txBody>
                  <a:tcPr>
                    <a:solidFill>
                      <a:srgbClr val="252525"/>
                    </a:solidFill>
                  </a:tcPr>
                </a:tc>
              </a:tr>
              <a:tr h="2684836">
                <a:tc>
                  <a:txBody>
                    <a:bodyPr/>
                    <a:lstStyle/>
                    <a:p>
                      <a:r>
                        <a:rPr lang="en-US" sz="1200" dirty="0" smtClean="0">
                          <a:solidFill>
                            <a:schemeClr val="bg1"/>
                          </a:solidFill>
                          <a:latin typeface="Calibri" charset="0"/>
                          <a:ea typeface="Calibri" charset="0"/>
                          <a:cs typeface="Calibri" charset="0"/>
                        </a:rPr>
                        <a:t>Mexico</a:t>
                      </a:r>
                      <a:r>
                        <a:rPr lang="en-US" sz="1200" baseline="0" dirty="0" smtClean="0">
                          <a:solidFill>
                            <a:schemeClr val="bg1"/>
                          </a:solidFill>
                          <a:latin typeface="Calibri" charset="0"/>
                          <a:ea typeface="Calibri" charset="0"/>
                          <a:cs typeface="Calibri" charset="0"/>
                        </a:rPr>
                        <a:t> – National</a:t>
                      </a:r>
                    </a:p>
                  </a:txBody>
                  <a:tcPr>
                    <a:solidFill>
                      <a:srgbClr val="252525"/>
                    </a:solidFill>
                  </a:tcPr>
                </a:tc>
                <a:tc>
                  <a:txBody>
                    <a:bodyPr/>
                    <a:lstStyle/>
                    <a:p>
                      <a:r>
                        <a:rPr lang="en-US" sz="1200" dirty="0" smtClean="0">
                          <a:solidFill>
                            <a:schemeClr val="bg1"/>
                          </a:solidFill>
                          <a:latin typeface="Calibri" charset="0"/>
                          <a:ea typeface="Calibri" charset="0"/>
                          <a:cs typeface="Calibri" charset="0"/>
                        </a:rPr>
                        <a:t>September</a:t>
                      </a:r>
                      <a:r>
                        <a:rPr lang="en-US" sz="1200" baseline="0" dirty="0" smtClean="0">
                          <a:solidFill>
                            <a:schemeClr val="bg1"/>
                          </a:solidFill>
                          <a:latin typeface="Calibri" charset="0"/>
                          <a:ea typeface="Calibri" charset="0"/>
                          <a:cs typeface="Calibri" charset="0"/>
                        </a:rPr>
                        <a:t> 2013</a:t>
                      </a:r>
                      <a:endParaRPr lang="en-US" sz="1200" dirty="0">
                        <a:solidFill>
                          <a:schemeClr val="bg1"/>
                        </a:solidFill>
                        <a:latin typeface="Calibri" charset="0"/>
                        <a:ea typeface="Calibri" charset="0"/>
                        <a:cs typeface="Calibri" charset="0"/>
                      </a:endParaRPr>
                    </a:p>
                  </a:txBody>
                  <a:tcPr>
                    <a:solidFill>
                      <a:srgbClr val="252525"/>
                    </a:solidFill>
                  </a:tcPr>
                </a:tc>
                <a:tc>
                  <a:txBody>
                    <a:bodyPr/>
                    <a:lstStyle/>
                    <a:p>
                      <a:pPr marL="171450" indent="-171450">
                        <a:buFont typeface="Arial"/>
                        <a:buChar char="•"/>
                      </a:pPr>
                      <a:r>
                        <a:rPr lang="en-US" sz="1200" dirty="0" smtClean="0">
                          <a:solidFill>
                            <a:schemeClr val="bg1"/>
                          </a:solidFill>
                          <a:latin typeface="Calibri" charset="0"/>
                          <a:ea typeface="Calibri" charset="0"/>
                          <a:cs typeface="Calibri" charset="0"/>
                        </a:rPr>
                        <a:t>10%</a:t>
                      </a:r>
                      <a:r>
                        <a:rPr lang="en-US" sz="1200" baseline="0" dirty="0" smtClean="0">
                          <a:solidFill>
                            <a:schemeClr val="bg1"/>
                          </a:solidFill>
                          <a:latin typeface="Calibri" charset="0"/>
                          <a:ea typeface="Calibri" charset="0"/>
                          <a:cs typeface="Calibri" charset="0"/>
                        </a:rPr>
                        <a:t> per liter tax on all soft drinks, focus on carbonated drinks</a:t>
                      </a:r>
                    </a:p>
                    <a:p>
                      <a:pPr marL="171450" indent="-171450">
                        <a:buFont typeface="Arial"/>
                        <a:buChar char="•"/>
                      </a:pPr>
                      <a:r>
                        <a:rPr lang="en-US" sz="1200" baseline="0" dirty="0" smtClean="0">
                          <a:solidFill>
                            <a:schemeClr val="bg1"/>
                          </a:solidFill>
                          <a:latin typeface="Calibri" charset="0"/>
                          <a:ea typeface="Calibri" charset="0"/>
                          <a:cs typeface="Calibri" charset="0"/>
                        </a:rPr>
                        <a:t>Part of President Nieto’s fiscal bill package </a:t>
                      </a:r>
                    </a:p>
                    <a:p>
                      <a:pPr marL="171450" indent="-171450">
                        <a:buFont typeface="Arial"/>
                        <a:buChar char="•"/>
                      </a:pPr>
                      <a:r>
                        <a:rPr lang="en-US" sz="1200" baseline="0" dirty="0" smtClean="0">
                          <a:solidFill>
                            <a:schemeClr val="bg1"/>
                          </a:solidFill>
                          <a:latin typeface="Calibri" charset="0"/>
                          <a:ea typeface="Calibri" charset="0"/>
                          <a:cs typeface="Calibri" charset="0"/>
                        </a:rPr>
                        <a:t>Intention to reduce number of patents with diabetes &amp; cardiovascular disease &amp; lower spending of public health care system.</a:t>
                      </a:r>
                      <a:endParaRPr lang="en-US" sz="1200" dirty="0">
                        <a:solidFill>
                          <a:schemeClr val="bg1"/>
                        </a:solidFill>
                        <a:latin typeface="Calibri" charset="0"/>
                        <a:ea typeface="Calibri" charset="0"/>
                        <a:cs typeface="Calibri" charset="0"/>
                      </a:endParaRPr>
                    </a:p>
                  </a:txBody>
                  <a:tcPr>
                    <a:solidFill>
                      <a:srgbClr val="252525"/>
                    </a:solidFill>
                  </a:tcPr>
                </a:tc>
                <a:tc>
                  <a:txBody>
                    <a:bodyPr/>
                    <a:lstStyle/>
                    <a:p>
                      <a:pPr marL="171450" indent="-171450">
                        <a:buFont typeface="Arial"/>
                        <a:buChar char="•"/>
                      </a:pPr>
                      <a:r>
                        <a:rPr lang="en-US" sz="1200" dirty="0" smtClean="0">
                          <a:solidFill>
                            <a:schemeClr val="bg1"/>
                          </a:solidFill>
                          <a:latin typeface="Calibri" charset="0"/>
                          <a:ea typeface="Calibri" charset="0"/>
                          <a:cs typeface="Calibri" charset="0"/>
                        </a:rPr>
                        <a:t>Tax</a:t>
                      </a:r>
                      <a:r>
                        <a:rPr lang="en-US" sz="1200" baseline="0" dirty="0" smtClean="0">
                          <a:solidFill>
                            <a:schemeClr val="bg1"/>
                          </a:solidFill>
                          <a:latin typeface="Calibri" charset="0"/>
                          <a:ea typeface="Calibri" charset="0"/>
                          <a:cs typeface="Calibri" charset="0"/>
                        </a:rPr>
                        <a:t> will incentivize citizens to drink less soda </a:t>
                      </a:r>
                    </a:p>
                    <a:p>
                      <a:pPr marL="171450" indent="-171450">
                        <a:buFont typeface="Arial"/>
                        <a:buChar char="•"/>
                      </a:pPr>
                      <a:r>
                        <a:rPr lang="en-US" sz="1200" baseline="0" dirty="0" smtClean="0">
                          <a:solidFill>
                            <a:schemeClr val="bg1"/>
                          </a:solidFill>
                          <a:latin typeface="Calibri" charset="0"/>
                          <a:ea typeface="Calibri" charset="0"/>
                          <a:cs typeface="Calibri" charset="0"/>
                        </a:rPr>
                        <a:t>Reduce public health care spending on diabetes treatment</a:t>
                      </a:r>
                    </a:p>
                    <a:p>
                      <a:pPr marL="171450" indent="-171450">
                        <a:buFont typeface="Arial"/>
                        <a:buChar char="•"/>
                      </a:pPr>
                      <a:r>
                        <a:rPr lang="en-US" sz="1200" baseline="0" dirty="0" smtClean="0">
                          <a:solidFill>
                            <a:schemeClr val="bg1"/>
                          </a:solidFill>
                          <a:latin typeface="Calibri" charset="0"/>
                          <a:ea typeface="Calibri" charset="0"/>
                          <a:cs typeface="Calibri" charset="0"/>
                        </a:rPr>
                        <a:t>R</a:t>
                      </a:r>
                      <a:r>
                        <a:rPr lang="en-US" sz="1200" dirty="0" smtClean="0">
                          <a:solidFill>
                            <a:schemeClr val="bg1"/>
                          </a:solidFill>
                          <a:latin typeface="Calibri" charset="0"/>
                          <a:ea typeface="Calibri" charset="0"/>
                          <a:cs typeface="Calibri" charset="0"/>
                        </a:rPr>
                        <a:t>educe obesity rate of Mexico, one of the highest globally</a:t>
                      </a:r>
                      <a:endParaRPr lang="en-US" sz="1200" dirty="0">
                        <a:solidFill>
                          <a:schemeClr val="bg1"/>
                        </a:solidFill>
                        <a:latin typeface="Calibri" charset="0"/>
                        <a:ea typeface="Calibri" charset="0"/>
                        <a:cs typeface="Calibri" charset="0"/>
                      </a:endParaRPr>
                    </a:p>
                  </a:txBody>
                  <a:tcPr>
                    <a:solidFill>
                      <a:srgbClr val="252525"/>
                    </a:solidFill>
                  </a:tcPr>
                </a:tc>
                <a:tc>
                  <a:txBody>
                    <a:bodyPr/>
                    <a:lstStyle/>
                    <a:p>
                      <a:pPr marL="171450" indent="-171450">
                        <a:buFont typeface="Arial"/>
                        <a:buChar char="•"/>
                      </a:pPr>
                      <a:r>
                        <a:rPr lang="en-US" sz="1200" dirty="0" smtClean="0">
                          <a:solidFill>
                            <a:schemeClr val="bg1"/>
                          </a:solidFill>
                          <a:latin typeface="Calibri" charset="0"/>
                          <a:ea typeface="Calibri" charset="0"/>
                          <a:cs typeface="Calibri" charset="0"/>
                        </a:rPr>
                        <a:t>Tax will</a:t>
                      </a:r>
                      <a:r>
                        <a:rPr lang="en-US" sz="1200" baseline="0" dirty="0" smtClean="0">
                          <a:solidFill>
                            <a:schemeClr val="bg1"/>
                          </a:solidFill>
                          <a:latin typeface="Calibri" charset="0"/>
                          <a:ea typeface="Calibri" charset="0"/>
                          <a:cs typeface="Calibri" charset="0"/>
                        </a:rPr>
                        <a:t> lead to loss of jobs for sugar industry workers </a:t>
                      </a:r>
                    </a:p>
                    <a:p>
                      <a:pPr marL="171450" indent="-171450">
                        <a:buFont typeface="Arial"/>
                        <a:buChar char="•"/>
                      </a:pPr>
                      <a:r>
                        <a:rPr lang="en-US" sz="1200" baseline="0" dirty="0" smtClean="0">
                          <a:solidFill>
                            <a:schemeClr val="bg1"/>
                          </a:solidFill>
                          <a:latin typeface="Calibri" charset="0"/>
                          <a:ea typeface="Calibri" charset="0"/>
                          <a:cs typeface="Calibri" charset="0"/>
                        </a:rPr>
                        <a:t>No proof that tax will reduce consumption of sugar</a:t>
                      </a:r>
                    </a:p>
                    <a:p>
                      <a:pPr marL="171450" indent="-171450">
                        <a:buFont typeface="Arial"/>
                        <a:buChar char="•"/>
                      </a:pPr>
                      <a:r>
                        <a:rPr lang="en-US" sz="1200" baseline="0" dirty="0" smtClean="0">
                          <a:solidFill>
                            <a:schemeClr val="bg1"/>
                          </a:solidFill>
                          <a:latin typeface="Calibri" charset="0"/>
                          <a:ea typeface="Calibri" charset="0"/>
                          <a:cs typeface="Calibri" charset="0"/>
                        </a:rPr>
                        <a:t>Bill is influenced by international stakeholders and lobbyists</a:t>
                      </a:r>
                      <a:endParaRPr lang="en-US" sz="1200" dirty="0">
                        <a:solidFill>
                          <a:schemeClr val="bg1"/>
                        </a:solidFill>
                        <a:latin typeface="Calibri" charset="0"/>
                        <a:ea typeface="Calibri" charset="0"/>
                        <a:cs typeface="Calibri" charset="0"/>
                      </a:endParaRPr>
                    </a:p>
                  </a:txBody>
                  <a:tcPr>
                    <a:solidFill>
                      <a:srgbClr val="252525"/>
                    </a:solidFill>
                  </a:tcPr>
                </a:tc>
                <a:tc>
                  <a:txBody>
                    <a:bodyPr/>
                    <a:lstStyle/>
                    <a:p>
                      <a:r>
                        <a:rPr lang="en-US" sz="1200" dirty="0" smtClean="0">
                          <a:solidFill>
                            <a:schemeClr val="bg1"/>
                          </a:solidFill>
                          <a:latin typeface="Calibri" charset="0"/>
                          <a:ea typeface="Calibri" charset="0"/>
                          <a:cs typeface="Calibri" charset="0"/>
                        </a:rPr>
                        <a:t>October 2013</a:t>
                      </a:r>
                      <a:r>
                        <a:rPr lang="en-US" sz="1200" baseline="0" dirty="0" smtClean="0">
                          <a:solidFill>
                            <a:schemeClr val="bg1"/>
                          </a:solidFill>
                          <a:latin typeface="Calibri" charset="0"/>
                          <a:ea typeface="Calibri" charset="0"/>
                          <a:cs typeface="Calibri" charset="0"/>
                        </a:rPr>
                        <a:t>: $1 MXN per liter tax on sodas and 5% tax on junk food.</a:t>
                      </a:r>
                      <a:endParaRPr lang="en-US" sz="1200" dirty="0">
                        <a:solidFill>
                          <a:schemeClr val="bg1"/>
                        </a:solidFill>
                        <a:latin typeface="Calibri" charset="0"/>
                        <a:ea typeface="Calibri" charset="0"/>
                        <a:cs typeface="Calibri" charset="0"/>
                      </a:endParaRPr>
                    </a:p>
                  </a:txBody>
                  <a:tcPr>
                    <a:solidFill>
                      <a:srgbClr val="252525"/>
                    </a:solidFill>
                  </a:tcPr>
                </a:tc>
              </a:tr>
              <a:tr h="13961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Calibri" charset="0"/>
                          <a:ea typeface="Calibri" charset="0"/>
                          <a:cs typeface="Calibri" charset="0"/>
                        </a:rPr>
                        <a:t>Berkeley, California</a:t>
                      </a:r>
                      <a:r>
                        <a:rPr lang="en-US" sz="1200" baseline="0" dirty="0" smtClean="0">
                          <a:solidFill>
                            <a:schemeClr val="bg1"/>
                          </a:solidFill>
                          <a:latin typeface="Calibri" charset="0"/>
                          <a:ea typeface="Calibri" charset="0"/>
                          <a:cs typeface="Calibri" charset="0"/>
                        </a:rPr>
                        <a:t> - Municipal</a:t>
                      </a:r>
                      <a:endParaRPr lang="en-US" sz="1200" dirty="0" smtClean="0">
                        <a:solidFill>
                          <a:schemeClr val="bg1"/>
                        </a:solidFill>
                        <a:latin typeface="Calibri" charset="0"/>
                        <a:ea typeface="Calibri" charset="0"/>
                        <a:cs typeface="Calibri" charset="0"/>
                      </a:endParaRPr>
                    </a:p>
                  </a:txBody>
                  <a:tcPr>
                    <a:solidFill>
                      <a:srgbClr val="252525"/>
                    </a:solidFill>
                  </a:tcPr>
                </a:tc>
                <a:tc>
                  <a:txBody>
                    <a:bodyPr/>
                    <a:lstStyle/>
                    <a:p>
                      <a:r>
                        <a:rPr lang="en-US" sz="1200" dirty="0" smtClean="0">
                          <a:solidFill>
                            <a:schemeClr val="bg1"/>
                          </a:solidFill>
                          <a:latin typeface="Calibri" charset="0"/>
                          <a:ea typeface="Calibri" charset="0"/>
                          <a:cs typeface="Calibri" charset="0"/>
                        </a:rPr>
                        <a:t>November 2014 ballot</a:t>
                      </a:r>
                      <a:r>
                        <a:rPr lang="en-US" sz="1200" baseline="0" dirty="0" smtClean="0">
                          <a:solidFill>
                            <a:schemeClr val="bg1"/>
                          </a:solidFill>
                          <a:latin typeface="Calibri" charset="0"/>
                          <a:ea typeface="Calibri" charset="0"/>
                          <a:cs typeface="Calibri" charset="0"/>
                        </a:rPr>
                        <a:t> measure</a:t>
                      </a:r>
                      <a:endParaRPr lang="en-US" sz="1200" dirty="0">
                        <a:solidFill>
                          <a:schemeClr val="bg1"/>
                        </a:solidFill>
                        <a:latin typeface="Calibri" charset="0"/>
                        <a:ea typeface="Calibri" charset="0"/>
                        <a:cs typeface="Calibri" charset="0"/>
                      </a:endParaRPr>
                    </a:p>
                  </a:txBody>
                  <a:tcPr>
                    <a:solidFill>
                      <a:srgbClr val="252525"/>
                    </a:solidFill>
                  </a:tcPr>
                </a:tc>
                <a:tc>
                  <a:txBody>
                    <a:bodyPr/>
                    <a:lstStyle/>
                    <a:p>
                      <a:pPr marL="171450" indent="-171450">
                        <a:buFont typeface="Arial"/>
                        <a:buChar char="•"/>
                      </a:pPr>
                      <a:r>
                        <a:rPr lang="en-US" sz="1200" dirty="0" smtClean="0">
                          <a:solidFill>
                            <a:schemeClr val="bg1"/>
                          </a:solidFill>
                          <a:latin typeface="Calibri" charset="0"/>
                          <a:ea typeface="Calibri" charset="0"/>
                          <a:cs typeface="Calibri" charset="0"/>
                        </a:rPr>
                        <a:t>Tax</a:t>
                      </a:r>
                      <a:r>
                        <a:rPr lang="en-US" sz="1200" baseline="0" dirty="0" smtClean="0">
                          <a:solidFill>
                            <a:schemeClr val="bg1"/>
                          </a:solidFill>
                          <a:latin typeface="Calibri" charset="0"/>
                          <a:ea typeface="Calibri" charset="0"/>
                          <a:cs typeface="Calibri" charset="0"/>
                        </a:rPr>
                        <a:t> of one cent per ounce on distributors of specific sugar-sweetened beverages such as soda, sport &amp; energy drinks, sweetened ice teas</a:t>
                      </a:r>
                    </a:p>
                    <a:p>
                      <a:pPr marL="171450" indent="-171450">
                        <a:buFont typeface="Arial"/>
                        <a:buChar char="•"/>
                      </a:pPr>
                      <a:r>
                        <a:rPr lang="en-US" sz="1200" baseline="0" dirty="0" smtClean="0">
                          <a:solidFill>
                            <a:schemeClr val="bg1"/>
                          </a:solidFill>
                          <a:latin typeface="Calibri" charset="0"/>
                          <a:ea typeface="Calibri" charset="0"/>
                          <a:cs typeface="Calibri" charset="0"/>
                        </a:rPr>
                        <a:t>Excludes drinks like milk, fruit juice, and diet sodas.</a:t>
                      </a:r>
                      <a:endParaRPr lang="en-US" sz="1200" dirty="0">
                        <a:solidFill>
                          <a:schemeClr val="bg1"/>
                        </a:solidFill>
                        <a:latin typeface="Calibri" charset="0"/>
                        <a:ea typeface="Calibri" charset="0"/>
                        <a:cs typeface="Calibri" charset="0"/>
                      </a:endParaRPr>
                    </a:p>
                  </a:txBody>
                  <a:tcPr>
                    <a:solidFill>
                      <a:srgbClr val="252525"/>
                    </a:solidFill>
                  </a:tcPr>
                </a:tc>
                <a:tc>
                  <a:txBody>
                    <a:bodyPr/>
                    <a:lstStyle/>
                    <a:p>
                      <a:pPr marL="171450" indent="-171450">
                        <a:buFont typeface="Arial"/>
                        <a:buChar char="•"/>
                      </a:pPr>
                      <a:r>
                        <a:rPr lang="en-US" sz="1200" dirty="0" smtClean="0">
                          <a:solidFill>
                            <a:schemeClr val="bg1"/>
                          </a:solidFill>
                          <a:latin typeface="Calibri" charset="0"/>
                          <a:ea typeface="Calibri" charset="0"/>
                          <a:cs typeface="Calibri" charset="0"/>
                        </a:rPr>
                        <a:t>Tax will help reduce public health issues of</a:t>
                      </a:r>
                      <a:r>
                        <a:rPr lang="en-US" sz="1200" baseline="0" dirty="0" smtClean="0">
                          <a:solidFill>
                            <a:schemeClr val="bg1"/>
                          </a:solidFill>
                          <a:latin typeface="Calibri" charset="0"/>
                          <a:ea typeface="Calibri" charset="0"/>
                          <a:cs typeface="Calibri" charset="0"/>
                        </a:rPr>
                        <a:t> obesity and diabetes, especially in child population</a:t>
                      </a:r>
                    </a:p>
                    <a:p>
                      <a:pPr marL="171450" indent="-171450">
                        <a:buFont typeface="Arial"/>
                        <a:buChar char="•"/>
                      </a:pPr>
                      <a:r>
                        <a:rPr lang="en-US" sz="1200" baseline="0" dirty="0" smtClean="0">
                          <a:solidFill>
                            <a:schemeClr val="bg1"/>
                          </a:solidFill>
                          <a:latin typeface="Calibri" charset="0"/>
                          <a:ea typeface="Calibri" charset="0"/>
                          <a:cs typeface="Calibri" charset="0"/>
                        </a:rPr>
                        <a:t>Increase awareness when purchasing sugary drinks</a:t>
                      </a:r>
                      <a:endParaRPr lang="en-US" sz="1200" dirty="0">
                        <a:solidFill>
                          <a:schemeClr val="bg1"/>
                        </a:solidFill>
                        <a:latin typeface="Calibri" charset="0"/>
                        <a:ea typeface="Calibri" charset="0"/>
                        <a:cs typeface="Calibri" charset="0"/>
                      </a:endParaRPr>
                    </a:p>
                  </a:txBody>
                  <a:tcPr>
                    <a:solidFill>
                      <a:srgbClr val="252525"/>
                    </a:solidFill>
                  </a:tcPr>
                </a:tc>
                <a:tc>
                  <a:txBody>
                    <a:bodyPr/>
                    <a:lstStyle/>
                    <a:p>
                      <a:pPr marL="171450" indent="-171450">
                        <a:buFont typeface="Arial"/>
                        <a:buChar char="•"/>
                      </a:pPr>
                      <a:r>
                        <a:rPr lang="en-US" sz="1200" dirty="0" smtClean="0">
                          <a:solidFill>
                            <a:schemeClr val="bg1"/>
                          </a:solidFill>
                          <a:latin typeface="Calibri" charset="0"/>
                          <a:ea typeface="Calibri" charset="0"/>
                          <a:cs typeface="Calibri" charset="0"/>
                        </a:rPr>
                        <a:t>Tax will hit low income</a:t>
                      </a:r>
                      <a:r>
                        <a:rPr lang="en-US" sz="1200" baseline="0" dirty="0" smtClean="0">
                          <a:solidFill>
                            <a:schemeClr val="bg1"/>
                          </a:solidFill>
                          <a:latin typeface="Calibri" charset="0"/>
                          <a:ea typeface="Calibri" charset="0"/>
                          <a:cs typeface="Calibri" charset="0"/>
                        </a:rPr>
                        <a:t> demographic the hardest</a:t>
                      </a:r>
                    </a:p>
                    <a:p>
                      <a:pPr marL="171450" indent="-171450">
                        <a:buFont typeface="Arial"/>
                        <a:buChar char="•"/>
                      </a:pPr>
                      <a:r>
                        <a:rPr lang="en-US" sz="1200" baseline="0" dirty="0" smtClean="0">
                          <a:solidFill>
                            <a:schemeClr val="bg1"/>
                          </a:solidFill>
                          <a:latin typeface="Calibri" charset="0"/>
                          <a:ea typeface="Calibri" charset="0"/>
                          <a:cs typeface="Calibri" charset="0"/>
                        </a:rPr>
                        <a:t>Overreaching paternalistic act of the government</a:t>
                      </a:r>
                    </a:p>
                    <a:p>
                      <a:pPr marL="171450" indent="-171450">
                        <a:buFont typeface="Arial"/>
                        <a:buChar char="•"/>
                      </a:pPr>
                      <a:r>
                        <a:rPr lang="en-US" sz="1200" baseline="0" dirty="0" smtClean="0">
                          <a:solidFill>
                            <a:schemeClr val="bg1"/>
                          </a:solidFill>
                          <a:latin typeface="Calibri" charset="0"/>
                          <a:ea typeface="Calibri" charset="0"/>
                          <a:cs typeface="Calibri" charset="0"/>
                        </a:rPr>
                        <a:t>Will increase the cost of groceries</a:t>
                      </a:r>
                      <a:endParaRPr lang="en-US" sz="1200" dirty="0">
                        <a:solidFill>
                          <a:schemeClr val="bg1"/>
                        </a:solidFill>
                        <a:latin typeface="Calibri" charset="0"/>
                        <a:ea typeface="Calibri" charset="0"/>
                        <a:cs typeface="Calibri" charset="0"/>
                      </a:endParaRPr>
                    </a:p>
                  </a:txBody>
                  <a:tcPr>
                    <a:solidFill>
                      <a:srgbClr val="252525"/>
                    </a:solidFill>
                  </a:tcPr>
                </a:tc>
                <a:tc>
                  <a:txBody>
                    <a:bodyPr/>
                    <a:lstStyle/>
                    <a:p>
                      <a:r>
                        <a:rPr lang="en-US" sz="1200" dirty="0" smtClean="0">
                          <a:solidFill>
                            <a:schemeClr val="bg1"/>
                          </a:solidFill>
                          <a:latin typeface="Calibri" charset="0"/>
                          <a:ea typeface="Calibri" charset="0"/>
                          <a:cs typeface="Calibri" charset="0"/>
                        </a:rPr>
                        <a:t>Approved November 4, 2014,</a:t>
                      </a:r>
                      <a:r>
                        <a:rPr lang="en-US" sz="1200" baseline="0" dirty="0" smtClean="0">
                          <a:solidFill>
                            <a:schemeClr val="bg1"/>
                          </a:solidFill>
                          <a:latin typeface="Calibri" charset="0"/>
                          <a:ea typeface="Calibri" charset="0"/>
                          <a:cs typeface="Calibri" charset="0"/>
                        </a:rPr>
                        <a:t> took effect January 1, 2015.</a:t>
                      </a:r>
                      <a:endParaRPr lang="en-US" sz="1200" dirty="0">
                        <a:solidFill>
                          <a:schemeClr val="bg1"/>
                        </a:solidFill>
                        <a:latin typeface="Calibri" charset="0"/>
                        <a:ea typeface="Calibri" charset="0"/>
                        <a:cs typeface="Calibri" charset="0"/>
                      </a:endParaRPr>
                    </a:p>
                  </a:txBody>
                  <a:tcPr>
                    <a:solidFill>
                      <a:srgbClr val="252525"/>
                    </a:solidFill>
                  </a:tcPr>
                </a:tc>
              </a:tr>
            </a:tbl>
          </a:graphicData>
        </a:graphic>
      </p:graphicFrame>
      <p:sp>
        <p:nvSpPr>
          <p:cNvPr id="4" name="TextBox 3"/>
          <p:cNvSpPr txBox="1"/>
          <p:nvPr/>
        </p:nvSpPr>
        <p:spPr>
          <a:xfrm>
            <a:off x="896937" y="6129432"/>
            <a:ext cx="7527925" cy="510778"/>
          </a:xfrm>
          <a:prstGeom prst="roundRect">
            <a:avLst/>
          </a:prstGeom>
          <a:solidFill>
            <a:srgbClr val="0070C0"/>
          </a:solidFill>
          <a:effectLst>
            <a:outerShdw blurRad="50800" dist="50800" algn="ctr" rotWithShape="0">
              <a:srgbClr val="000000">
                <a:alpha val="43137"/>
              </a:srgbClr>
            </a:outerShdw>
            <a:softEdge rad="0"/>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200" dirty="0" smtClean="0">
                <a:solidFill>
                  <a:schemeClr val="bg1"/>
                </a:solidFill>
              </a:rPr>
              <a:t>The issue first rose to prominence when it became a national headline in Mexico, and immediately became a polarizing topic. Conversely, Berkeley's unique demographics  led to a landslide win a year later. </a:t>
            </a:r>
            <a:endParaRPr lang="en-US" sz="1200" dirty="0">
              <a:solidFill>
                <a:schemeClr val="bg1"/>
              </a:solidFill>
            </a:endParaRPr>
          </a:p>
        </p:txBody>
      </p:sp>
    </p:spTree>
    <p:extLst>
      <p:ext uri="{BB962C8B-B14F-4D97-AF65-F5344CB8AC3E}">
        <p14:creationId xmlns:p14="http://schemas.microsoft.com/office/powerpoint/2010/main" val="1457037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bg1"/>
                </a:solidFill>
                <a:latin typeface="Calibri" charset="0"/>
                <a:ea typeface="Calibri" charset="0"/>
                <a:cs typeface="Calibri" charset="0"/>
              </a:rPr>
              <a:t>Legislation Breakdown</a:t>
            </a:r>
            <a:endParaRPr sz="2800" dirty="0">
              <a:solidFill>
                <a:schemeClr val="bg1"/>
              </a:solidFill>
              <a:latin typeface="Calibri" charset="0"/>
              <a:ea typeface="Calibri" charset="0"/>
              <a:cs typeface="Calibri" charset="0"/>
            </a:endParaRPr>
          </a:p>
        </p:txBody>
      </p:sp>
      <p:sp>
        <p:nvSpPr>
          <p:cNvPr id="4" name="Content Placeholder 3"/>
          <p:cNvSpPr>
            <a:spLocks noGrp="1"/>
          </p:cNvSpPr>
          <p:nvPr>
            <p:ph idx="11"/>
          </p:nvPr>
        </p:nvSpPr>
        <p:spPr/>
        <p:txBody>
          <a:bodyPr/>
          <a:lstStyle/>
          <a:p>
            <a:r>
              <a:rPr sz="1000" dirty="0"/>
              <a:t>Source: </a:t>
            </a:r>
            <a:endParaRPr sz="1000" baseline="30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37447845"/>
              </p:ext>
            </p:extLst>
          </p:nvPr>
        </p:nvGraphicFramePr>
        <p:xfrm>
          <a:off x="450850" y="908050"/>
          <a:ext cx="8401050" cy="5937249"/>
        </p:xfrm>
        <a:graphic>
          <a:graphicData uri="http://schemas.openxmlformats.org/drawingml/2006/table">
            <a:tbl>
              <a:tblPr firstRow="1" bandRow="1">
                <a:tableStyleId>{5C22544A-7EE6-4342-B048-85BDC9FD1C3A}</a:tableStyleId>
              </a:tblPr>
              <a:tblGrid>
                <a:gridCol w="1301750"/>
                <a:gridCol w="1066800"/>
                <a:gridCol w="1831975"/>
                <a:gridCol w="1400175"/>
                <a:gridCol w="1454150"/>
                <a:gridCol w="1346200"/>
              </a:tblGrid>
              <a:tr h="450850">
                <a:tc>
                  <a:txBody>
                    <a:bodyPr/>
                    <a:lstStyle/>
                    <a:p>
                      <a:r>
                        <a:rPr lang="en-US" sz="1400" dirty="0" smtClean="0">
                          <a:solidFill>
                            <a:schemeClr val="bg1"/>
                          </a:solidFill>
                          <a:latin typeface="Calibri" charset="0"/>
                          <a:ea typeface="Calibri" charset="0"/>
                          <a:cs typeface="Calibri" charset="0"/>
                        </a:rPr>
                        <a:t>Jurisdiction</a:t>
                      </a:r>
                      <a:endParaRPr lang="en-US" sz="1400" dirty="0">
                        <a:solidFill>
                          <a:schemeClr val="bg1"/>
                        </a:solidFill>
                        <a:latin typeface="Calibri" charset="0"/>
                        <a:ea typeface="Calibri" charset="0"/>
                        <a:cs typeface="Calibri" charset="0"/>
                      </a:endParaRPr>
                    </a:p>
                  </a:txBody>
                  <a:tcPr>
                    <a:solidFill>
                      <a:srgbClr val="252525"/>
                    </a:solidFill>
                  </a:tcPr>
                </a:tc>
                <a:tc>
                  <a:txBody>
                    <a:bodyPr/>
                    <a:lstStyle/>
                    <a:p>
                      <a:r>
                        <a:rPr lang="en-US" sz="1400" dirty="0" smtClean="0">
                          <a:solidFill>
                            <a:schemeClr val="bg1"/>
                          </a:solidFill>
                          <a:latin typeface="Calibri" charset="0"/>
                          <a:ea typeface="Calibri" charset="0"/>
                          <a:cs typeface="Calibri" charset="0"/>
                        </a:rPr>
                        <a:t>Proposed</a:t>
                      </a:r>
                      <a:endParaRPr lang="en-US" sz="1400" dirty="0">
                        <a:solidFill>
                          <a:schemeClr val="bg1"/>
                        </a:solidFill>
                        <a:latin typeface="Calibri" charset="0"/>
                        <a:ea typeface="Calibri" charset="0"/>
                        <a:cs typeface="Calibri" charset="0"/>
                      </a:endParaRPr>
                    </a:p>
                  </a:txBody>
                  <a:tcPr>
                    <a:solidFill>
                      <a:srgbClr val="252525"/>
                    </a:solidFill>
                  </a:tcPr>
                </a:tc>
                <a:tc>
                  <a:txBody>
                    <a:bodyPr/>
                    <a:lstStyle/>
                    <a:p>
                      <a:r>
                        <a:rPr lang="en-US" sz="1400" dirty="0" smtClean="0">
                          <a:solidFill>
                            <a:schemeClr val="bg1"/>
                          </a:solidFill>
                          <a:latin typeface="Calibri" charset="0"/>
                          <a:ea typeface="Calibri" charset="0"/>
                          <a:cs typeface="Calibri" charset="0"/>
                        </a:rPr>
                        <a:t>Initiative/Legislation</a:t>
                      </a:r>
                      <a:endParaRPr lang="en-US" sz="1400" dirty="0">
                        <a:solidFill>
                          <a:schemeClr val="bg1"/>
                        </a:solidFill>
                        <a:latin typeface="Calibri" charset="0"/>
                        <a:ea typeface="Calibri" charset="0"/>
                        <a:cs typeface="Calibri" charset="0"/>
                      </a:endParaRPr>
                    </a:p>
                  </a:txBody>
                  <a:tcPr>
                    <a:solidFill>
                      <a:srgbClr val="252525"/>
                    </a:solidFill>
                  </a:tcPr>
                </a:tc>
                <a:tc>
                  <a:txBody>
                    <a:bodyPr/>
                    <a:lstStyle/>
                    <a:p>
                      <a:r>
                        <a:rPr lang="en-US" sz="1400" dirty="0" smtClean="0">
                          <a:solidFill>
                            <a:schemeClr val="bg1"/>
                          </a:solidFill>
                          <a:latin typeface="Calibri" charset="0"/>
                          <a:ea typeface="Calibri" charset="0"/>
                          <a:cs typeface="Calibri" charset="0"/>
                        </a:rPr>
                        <a:t>Proponents</a:t>
                      </a:r>
                      <a:endParaRPr lang="en-US" sz="1400" dirty="0">
                        <a:solidFill>
                          <a:schemeClr val="bg1"/>
                        </a:solidFill>
                        <a:latin typeface="Calibri" charset="0"/>
                        <a:ea typeface="Calibri" charset="0"/>
                        <a:cs typeface="Calibri" charset="0"/>
                      </a:endParaRPr>
                    </a:p>
                  </a:txBody>
                  <a:tcPr>
                    <a:solidFill>
                      <a:srgbClr val="252525"/>
                    </a:solidFill>
                  </a:tcPr>
                </a:tc>
                <a:tc>
                  <a:txBody>
                    <a:bodyPr/>
                    <a:lstStyle/>
                    <a:p>
                      <a:r>
                        <a:rPr lang="en-US" sz="1400" dirty="0" smtClean="0">
                          <a:solidFill>
                            <a:schemeClr val="bg1"/>
                          </a:solidFill>
                          <a:latin typeface="Calibri" charset="0"/>
                          <a:ea typeface="Calibri" charset="0"/>
                          <a:cs typeface="Calibri" charset="0"/>
                        </a:rPr>
                        <a:t>Opponents</a:t>
                      </a:r>
                      <a:endParaRPr lang="en-US" sz="1400" dirty="0">
                        <a:solidFill>
                          <a:schemeClr val="bg1"/>
                        </a:solidFill>
                        <a:latin typeface="Calibri" charset="0"/>
                        <a:ea typeface="Calibri" charset="0"/>
                        <a:cs typeface="Calibri" charset="0"/>
                      </a:endParaRPr>
                    </a:p>
                  </a:txBody>
                  <a:tcPr>
                    <a:solidFill>
                      <a:srgbClr val="252525"/>
                    </a:solidFill>
                  </a:tcPr>
                </a:tc>
                <a:tc>
                  <a:txBody>
                    <a:bodyPr/>
                    <a:lstStyle/>
                    <a:p>
                      <a:r>
                        <a:rPr lang="en-US" sz="1400" dirty="0" smtClean="0">
                          <a:solidFill>
                            <a:schemeClr val="bg1"/>
                          </a:solidFill>
                          <a:latin typeface="Calibri" charset="0"/>
                          <a:ea typeface="Calibri" charset="0"/>
                          <a:cs typeface="Calibri" charset="0"/>
                        </a:rPr>
                        <a:t>Enacted?</a:t>
                      </a:r>
                      <a:endParaRPr lang="en-US" sz="1400" dirty="0">
                        <a:solidFill>
                          <a:schemeClr val="bg1"/>
                        </a:solidFill>
                        <a:latin typeface="Calibri" charset="0"/>
                        <a:ea typeface="Calibri" charset="0"/>
                        <a:cs typeface="Calibri" charset="0"/>
                      </a:endParaRPr>
                    </a:p>
                  </a:txBody>
                  <a:tcPr>
                    <a:solidFill>
                      <a:srgbClr val="252525"/>
                    </a:solidFill>
                  </a:tcPr>
                </a:tc>
              </a:tr>
              <a:tr h="2211703">
                <a:tc>
                  <a:txBody>
                    <a:bodyPr/>
                    <a:lstStyle/>
                    <a:p>
                      <a:r>
                        <a:rPr lang="en-US" sz="1200" dirty="0" smtClean="0">
                          <a:solidFill>
                            <a:schemeClr val="bg1"/>
                          </a:solidFill>
                          <a:latin typeface="Calibri" charset="0"/>
                          <a:ea typeface="Calibri" charset="0"/>
                          <a:cs typeface="Calibri" charset="0"/>
                        </a:rPr>
                        <a:t>United Kingdom - National</a:t>
                      </a:r>
                      <a:endParaRPr lang="en-US" sz="1200" dirty="0">
                        <a:solidFill>
                          <a:schemeClr val="bg1"/>
                        </a:solidFill>
                        <a:latin typeface="Calibri" charset="0"/>
                        <a:ea typeface="Calibri" charset="0"/>
                        <a:cs typeface="Calibri" charset="0"/>
                      </a:endParaRPr>
                    </a:p>
                  </a:txBody>
                  <a:tcPr>
                    <a:solidFill>
                      <a:srgbClr val="252525"/>
                    </a:solidFill>
                  </a:tcPr>
                </a:tc>
                <a:tc>
                  <a:txBody>
                    <a:bodyPr/>
                    <a:lstStyle/>
                    <a:p>
                      <a:r>
                        <a:rPr lang="en-US" sz="1200" dirty="0" smtClean="0">
                          <a:solidFill>
                            <a:schemeClr val="bg1"/>
                          </a:solidFill>
                          <a:latin typeface="Calibri" charset="0"/>
                          <a:ea typeface="Calibri" charset="0"/>
                          <a:cs typeface="Calibri" charset="0"/>
                        </a:rPr>
                        <a:t>March 2016</a:t>
                      </a:r>
                      <a:endParaRPr lang="en-US" sz="1200" dirty="0">
                        <a:solidFill>
                          <a:schemeClr val="bg1"/>
                        </a:solidFill>
                        <a:latin typeface="Calibri" charset="0"/>
                        <a:ea typeface="Calibri" charset="0"/>
                        <a:cs typeface="Calibri" charset="0"/>
                      </a:endParaRPr>
                    </a:p>
                  </a:txBody>
                  <a:tcPr>
                    <a:solidFill>
                      <a:srgbClr val="252525"/>
                    </a:solidFill>
                  </a:tcPr>
                </a:tc>
                <a:tc>
                  <a:txBody>
                    <a:bodyPr/>
                    <a:lstStyle/>
                    <a:p>
                      <a:pPr marL="171450" indent="-171450">
                        <a:buFont typeface="Arial"/>
                        <a:buChar char="•"/>
                      </a:pPr>
                      <a:r>
                        <a:rPr lang="en-US" sz="1200" baseline="0" dirty="0" smtClean="0">
                          <a:solidFill>
                            <a:schemeClr val="bg1"/>
                          </a:solidFill>
                          <a:latin typeface="Calibri" charset="0"/>
                          <a:ea typeface="Calibri" charset="0"/>
                          <a:cs typeface="Calibri" charset="0"/>
                        </a:rPr>
                        <a:t>Part of the 2016 UK budget</a:t>
                      </a:r>
                    </a:p>
                    <a:p>
                      <a:pPr marL="171450" indent="-171450">
                        <a:buFont typeface="Arial"/>
                        <a:buChar char="•"/>
                      </a:pPr>
                      <a:r>
                        <a:rPr lang="en-US" sz="1200" baseline="0" dirty="0" smtClean="0">
                          <a:solidFill>
                            <a:schemeClr val="bg1"/>
                          </a:solidFill>
                          <a:latin typeface="Calibri" charset="0"/>
                          <a:ea typeface="Calibri" charset="0"/>
                          <a:cs typeface="Calibri" charset="0"/>
                        </a:rPr>
                        <a:t>Beverage manufacturers to be taxed according to volume of sugar sweetened beverages</a:t>
                      </a:r>
                    </a:p>
                    <a:p>
                      <a:pPr marL="171450" indent="-171450">
                        <a:buFont typeface="Arial"/>
                        <a:buChar char="•"/>
                      </a:pPr>
                      <a:r>
                        <a:rPr lang="en-US" sz="1200" baseline="0" dirty="0" smtClean="0">
                          <a:solidFill>
                            <a:schemeClr val="bg1"/>
                          </a:solidFill>
                          <a:latin typeface="Calibri" charset="0"/>
                          <a:ea typeface="Calibri" charset="0"/>
                          <a:cs typeface="Calibri" charset="0"/>
                        </a:rPr>
                        <a:t>Pure fruit juice, milk, and small manufacturers to be excluded </a:t>
                      </a:r>
                    </a:p>
                    <a:p>
                      <a:pPr marL="171450" indent="-171450">
                        <a:buFont typeface="Arial"/>
                        <a:buChar char="•"/>
                      </a:pPr>
                      <a:r>
                        <a:rPr lang="en-US" sz="1200" baseline="0" dirty="0" smtClean="0">
                          <a:solidFill>
                            <a:schemeClr val="bg1"/>
                          </a:solidFill>
                          <a:latin typeface="Calibri" charset="0"/>
                          <a:ea typeface="Calibri" charset="0"/>
                          <a:cs typeface="Calibri" charset="0"/>
                        </a:rPr>
                        <a:t>Revenue to fund sport in primary schools</a:t>
                      </a:r>
                      <a:endParaRPr lang="en-US" sz="1200" dirty="0">
                        <a:solidFill>
                          <a:schemeClr val="bg1"/>
                        </a:solidFill>
                        <a:latin typeface="Calibri" charset="0"/>
                        <a:ea typeface="Calibri" charset="0"/>
                        <a:cs typeface="Calibri" charset="0"/>
                      </a:endParaRPr>
                    </a:p>
                  </a:txBody>
                  <a:tcPr>
                    <a:solidFill>
                      <a:srgbClr val="252525"/>
                    </a:solidFill>
                  </a:tcPr>
                </a:tc>
                <a:tc>
                  <a:txBody>
                    <a:bodyPr/>
                    <a:lstStyle/>
                    <a:p>
                      <a:pPr marL="171450" indent="-171450">
                        <a:buFont typeface="Arial"/>
                        <a:buChar char="•"/>
                      </a:pPr>
                      <a:r>
                        <a:rPr lang="en-US" sz="1200" dirty="0" smtClean="0">
                          <a:solidFill>
                            <a:schemeClr val="bg1"/>
                          </a:solidFill>
                          <a:latin typeface="Calibri" charset="0"/>
                          <a:ea typeface="Calibri" charset="0"/>
                          <a:cs typeface="Calibri" charset="0"/>
                        </a:rPr>
                        <a:t>Tax will reduce obesity,</a:t>
                      </a:r>
                      <a:r>
                        <a:rPr lang="en-US" sz="1200" baseline="0" dirty="0" smtClean="0">
                          <a:solidFill>
                            <a:schemeClr val="bg1"/>
                          </a:solidFill>
                          <a:latin typeface="Calibri" charset="0"/>
                          <a:ea typeface="Calibri" charset="0"/>
                          <a:cs typeface="Calibri" charset="0"/>
                        </a:rPr>
                        <a:t> especially childhood obesity</a:t>
                      </a:r>
                    </a:p>
                    <a:p>
                      <a:pPr marL="171450" indent="-171450">
                        <a:buFont typeface="Arial"/>
                        <a:buChar char="•"/>
                      </a:pPr>
                      <a:r>
                        <a:rPr lang="en-US" sz="1200" baseline="0" dirty="0" smtClean="0">
                          <a:solidFill>
                            <a:schemeClr val="bg1"/>
                          </a:solidFill>
                          <a:latin typeface="Calibri" charset="0"/>
                          <a:ea typeface="Calibri" charset="0"/>
                          <a:cs typeface="Calibri" charset="0"/>
                        </a:rPr>
                        <a:t>Help fund sport and exercise education in primary schools </a:t>
                      </a:r>
                      <a:endParaRPr lang="en-US" sz="1200" dirty="0">
                        <a:solidFill>
                          <a:schemeClr val="bg1"/>
                        </a:solidFill>
                        <a:latin typeface="Calibri" charset="0"/>
                        <a:ea typeface="Calibri" charset="0"/>
                        <a:cs typeface="Calibri" charset="0"/>
                      </a:endParaRPr>
                    </a:p>
                  </a:txBody>
                  <a:tcPr>
                    <a:solidFill>
                      <a:srgbClr val="252525"/>
                    </a:solidFill>
                  </a:tcPr>
                </a:tc>
                <a:tc>
                  <a:txBody>
                    <a:bodyPr/>
                    <a:lstStyle/>
                    <a:p>
                      <a:pPr marL="171450" indent="-171450">
                        <a:buFont typeface="Arial"/>
                        <a:buChar char="•"/>
                      </a:pPr>
                      <a:r>
                        <a:rPr lang="en-US" sz="1200" dirty="0" smtClean="0">
                          <a:solidFill>
                            <a:schemeClr val="bg1"/>
                          </a:solidFill>
                          <a:latin typeface="Calibri" charset="0"/>
                          <a:ea typeface="Calibri" charset="0"/>
                          <a:cs typeface="Calibri" charset="0"/>
                        </a:rPr>
                        <a:t>Tax seeks to over</a:t>
                      </a:r>
                      <a:r>
                        <a:rPr lang="en-US" sz="1200" baseline="0" dirty="0" smtClean="0">
                          <a:solidFill>
                            <a:schemeClr val="bg1"/>
                          </a:solidFill>
                          <a:latin typeface="Calibri" charset="0"/>
                          <a:ea typeface="Calibri" charset="0"/>
                          <a:cs typeface="Calibri" charset="0"/>
                        </a:rPr>
                        <a:t> </a:t>
                      </a:r>
                      <a:r>
                        <a:rPr lang="en-US" sz="1200" dirty="0" smtClean="0">
                          <a:solidFill>
                            <a:schemeClr val="bg1"/>
                          </a:solidFill>
                          <a:latin typeface="Calibri" charset="0"/>
                          <a:ea typeface="Calibri" charset="0"/>
                          <a:cs typeface="Calibri" charset="0"/>
                        </a:rPr>
                        <a:t>simplify health issues</a:t>
                      </a:r>
                      <a:r>
                        <a:rPr lang="en-US" sz="1200" baseline="0" dirty="0" smtClean="0">
                          <a:solidFill>
                            <a:schemeClr val="bg1"/>
                          </a:solidFill>
                          <a:latin typeface="Calibri" charset="0"/>
                          <a:ea typeface="Calibri" charset="0"/>
                          <a:cs typeface="Calibri" charset="0"/>
                        </a:rPr>
                        <a:t> - </a:t>
                      </a:r>
                      <a:r>
                        <a:rPr lang="en-US" sz="1200" dirty="0" smtClean="0">
                          <a:solidFill>
                            <a:schemeClr val="bg1"/>
                          </a:solidFill>
                          <a:latin typeface="Calibri" charset="0"/>
                          <a:ea typeface="Calibri" charset="0"/>
                          <a:cs typeface="Calibri" charset="0"/>
                        </a:rPr>
                        <a:t>sugar</a:t>
                      </a:r>
                      <a:r>
                        <a:rPr lang="en-US" sz="1200" baseline="0" dirty="0" smtClean="0">
                          <a:solidFill>
                            <a:schemeClr val="bg1"/>
                          </a:solidFill>
                          <a:latin typeface="Calibri" charset="0"/>
                          <a:ea typeface="Calibri" charset="0"/>
                          <a:cs typeface="Calibri" charset="0"/>
                        </a:rPr>
                        <a:t> alone will not be sufficient to address obesity</a:t>
                      </a:r>
                    </a:p>
                    <a:p>
                      <a:pPr marL="171450" indent="-171450">
                        <a:buFont typeface="Arial"/>
                        <a:buChar char="•"/>
                      </a:pPr>
                      <a:r>
                        <a:rPr lang="en-US" sz="1200" baseline="0" dirty="0" smtClean="0">
                          <a:solidFill>
                            <a:schemeClr val="bg1"/>
                          </a:solidFill>
                          <a:latin typeface="Calibri" charset="0"/>
                          <a:ea typeface="Calibri" charset="0"/>
                          <a:cs typeface="Calibri" charset="0"/>
                        </a:rPr>
                        <a:t>Criticism over the paternalistic, overreaching of the government to dictate citizen’s dietary choices</a:t>
                      </a:r>
                      <a:endParaRPr lang="en-US" sz="1200" dirty="0">
                        <a:solidFill>
                          <a:schemeClr val="bg1"/>
                        </a:solidFill>
                        <a:latin typeface="Calibri" charset="0"/>
                        <a:ea typeface="Calibri" charset="0"/>
                        <a:cs typeface="Calibri" charset="0"/>
                      </a:endParaRPr>
                    </a:p>
                  </a:txBody>
                  <a:tcPr>
                    <a:solidFill>
                      <a:srgbClr val="252525"/>
                    </a:solidFill>
                  </a:tcPr>
                </a:tc>
                <a:tc>
                  <a:txBody>
                    <a:bodyPr/>
                    <a:lstStyle/>
                    <a:p>
                      <a:r>
                        <a:rPr lang="en-US" sz="1200" dirty="0" smtClean="0">
                          <a:solidFill>
                            <a:schemeClr val="bg1"/>
                          </a:solidFill>
                          <a:latin typeface="Calibri" charset="0"/>
                          <a:ea typeface="Calibri" charset="0"/>
                          <a:cs typeface="Calibri" charset="0"/>
                        </a:rPr>
                        <a:t>Planned to come into effect in 2018.</a:t>
                      </a:r>
                      <a:endParaRPr lang="en-US" sz="1200" dirty="0">
                        <a:solidFill>
                          <a:schemeClr val="bg1"/>
                        </a:solidFill>
                        <a:latin typeface="Calibri" charset="0"/>
                        <a:ea typeface="Calibri" charset="0"/>
                        <a:cs typeface="Calibri" charset="0"/>
                      </a:endParaRPr>
                    </a:p>
                  </a:txBody>
                  <a:tcPr>
                    <a:solidFill>
                      <a:srgbClr val="252525"/>
                    </a:solidFill>
                  </a:tcPr>
                </a:tc>
              </a:tr>
              <a:tr h="2742511">
                <a:tc>
                  <a:txBody>
                    <a:bodyPr/>
                    <a:lstStyle/>
                    <a:p>
                      <a:r>
                        <a:rPr lang="en-US" sz="1200" dirty="0" smtClean="0">
                          <a:solidFill>
                            <a:schemeClr val="bg1"/>
                          </a:solidFill>
                          <a:latin typeface="Calibri" charset="0"/>
                          <a:ea typeface="Calibri" charset="0"/>
                          <a:cs typeface="Calibri" charset="0"/>
                        </a:rPr>
                        <a:t>Philadelphia,</a:t>
                      </a:r>
                      <a:r>
                        <a:rPr lang="en-US" sz="1200" baseline="0" dirty="0" smtClean="0">
                          <a:solidFill>
                            <a:schemeClr val="bg1"/>
                          </a:solidFill>
                          <a:latin typeface="Calibri" charset="0"/>
                          <a:ea typeface="Calibri" charset="0"/>
                          <a:cs typeface="Calibri" charset="0"/>
                        </a:rPr>
                        <a:t> Pennsylvania - Municipal</a:t>
                      </a:r>
                      <a:endParaRPr lang="en-US" sz="1200" dirty="0">
                        <a:solidFill>
                          <a:schemeClr val="bg1"/>
                        </a:solidFill>
                        <a:latin typeface="Calibri" charset="0"/>
                        <a:ea typeface="Calibri" charset="0"/>
                        <a:cs typeface="Calibri" charset="0"/>
                      </a:endParaRPr>
                    </a:p>
                  </a:txBody>
                  <a:tcPr>
                    <a:solidFill>
                      <a:srgbClr val="252525"/>
                    </a:solidFill>
                  </a:tcPr>
                </a:tc>
                <a:tc>
                  <a:txBody>
                    <a:bodyPr/>
                    <a:lstStyle/>
                    <a:p>
                      <a:r>
                        <a:rPr lang="en-US" sz="1200" dirty="0" smtClean="0">
                          <a:solidFill>
                            <a:schemeClr val="bg1"/>
                          </a:solidFill>
                          <a:latin typeface="Calibri" charset="0"/>
                          <a:ea typeface="Calibri" charset="0"/>
                          <a:cs typeface="Calibri" charset="0"/>
                        </a:rPr>
                        <a:t>June 2016 City</a:t>
                      </a:r>
                      <a:r>
                        <a:rPr lang="en-US" sz="1200" baseline="0" dirty="0" smtClean="0">
                          <a:solidFill>
                            <a:schemeClr val="bg1"/>
                          </a:solidFill>
                          <a:latin typeface="Calibri" charset="0"/>
                          <a:ea typeface="Calibri" charset="0"/>
                          <a:cs typeface="Calibri" charset="0"/>
                        </a:rPr>
                        <a:t> Council Budget Hearing</a:t>
                      </a:r>
                      <a:endParaRPr lang="en-US" sz="1200" dirty="0">
                        <a:solidFill>
                          <a:schemeClr val="bg1"/>
                        </a:solidFill>
                        <a:latin typeface="Calibri" charset="0"/>
                        <a:ea typeface="Calibri" charset="0"/>
                        <a:cs typeface="Calibri" charset="0"/>
                      </a:endParaRPr>
                    </a:p>
                  </a:txBody>
                  <a:tcPr>
                    <a:solidFill>
                      <a:srgbClr val="252525"/>
                    </a:solidFill>
                  </a:tcPr>
                </a:tc>
                <a:tc>
                  <a:txBody>
                    <a:bodyPr/>
                    <a:lstStyle/>
                    <a:p>
                      <a:pPr marL="171450" indent="-171450">
                        <a:buFont typeface="Arial"/>
                        <a:buChar char="•"/>
                      </a:pPr>
                      <a:r>
                        <a:rPr lang="en-US" sz="1200" dirty="0" smtClean="0">
                          <a:solidFill>
                            <a:schemeClr val="bg1"/>
                          </a:solidFill>
                          <a:latin typeface="Calibri" charset="0"/>
                          <a:ea typeface="Calibri" charset="0"/>
                          <a:cs typeface="Calibri" charset="0"/>
                        </a:rPr>
                        <a:t>Tax of three cents per ounce on all</a:t>
                      </a:r>
                      <a:r>
                        <a:rPr lang="en-US" sz="1200" baseline="0" dirty="0" smtClean="0">
                          <a:solidFill>
                            <a:schemeClr val="bg1"/>
                          </a:solidFill>
                          <a:latin typeface="Calibri" charset="0"/>
                          <a:ea typeface="Calibri" charset="0"/>
                          <a:cs typeface="Calibri" charset="0"/>
                        </a:rPr>
                        <a:t> sugar-sweetened beverages (including glucose, corn syrup), but not diet sodas,</a:t>
                      </a:r>
                    </a:p>
                    <a:p>
                      <a:pPr marL="171450" indent="-171450">
                        <a:buFont typeface="Arial"/>
                        <a:buChar char="•"/>
                      </a:pPr>
                      <a:r>
                        <a:rPr lang="en-US" sz="1200" baseline="0" dirty="0" smtClean="0">
                          <a:solidFill>
                            <a:schemeClr val="bg1"/>
                          </a:solidFill>
                          <a:latin typeface="Calibri" charset="0"/>
                          <a:ea typeface="Calibri" charset="0"/>
                          <a:cs typeface="Calibri" charset="0"/>
                        </a:rPr>
                        <a:t>Generate revenue for city programs, Pre-K education, and to help fight obesity of city residents</a:t>
                      </a:r>
                      <a:endParaRPr lang="en-US" sz="1200" dirty="0">
                        <a:solidFill>
                          <a:schemeClr val="bg1"/>
                        </a:solidFill>
                        <a:latin typeface="Calibri" charset="0"/>
                        <a:ea typeface="Calibri" charset="0"/>
                        <a:cs typeface="Calibri" charset="0"/>
                      </a:endParaRPr>
                    </a:p>
                  </a:txBody>
                  <a:tcPr>
                    <a:solidFill>
                      <a:srgbClr val="252525"/>
                    </a:solidFill>
                  </a:tcPr>
                </a:tc>
                <a:tc>
                  <a:txBody>
                    <a:bodyPr/>
                    <a:lstStyle/>
                    <a:p>
                      <a:pPr marL="171450" indent="-171450">
                        <a:buFont typeface="Arial"/>
                        <a:buChar char="•"/>
                      </a:pPr>
                      <a:r>
                        <a:rPr lang="en-US" sz="1200" dirty="0" smtClean="0">
                          <a:solidFill>
                            <a:schemeClr val="bg1"/>
                          </a:solidFill>
                          <a:latin typeface="Calibri" charset="0"/>
                          <a:ea typeface="Calibri" charset="0"/>
                          <a:cs typeface="Calibri" charset="0"/>
                        </a:rPr>
                        <a:t>Tax is estimated</a:t>
                      </a:r>
                      <a:r>
                        <a:rPr lang="en-US" sz="1200" baseline="0" dirty="0" smtClean="0">
                          <a:solidFill>
                            <a:schemeClr val="bg1"/>
                          </a:solidFill>
                          <a:latin typeface="Calibri" charset="0"/>
                          <a:ea typeface="Calibri" charset="0"/>
                          <a:cs typeface="Calibri" charset="0"/>
                        </a:rPr>
                        <a:t> to generate $91 million in revenue over the subsequent year </a:t>
                      </a:r>
                    </a:p>
                    <a:p>
                      <a:pPr marL="171450" indent="-171450">
                        <a:buFont typeface="Arial"/>
                        <a:buChar char="•"/>
                      </a:pPr>
                      <a:r>
                        <a:rPr lang="en-US" sz="1200" baseline="0" dirty="0" smtClean="0">
                          <a:solidFill>
                            <a:schemeClr val="bg1"/>
                          </a:solidFill>
                          <a:latin typeface="Calibri" charset="0"/>
                          <a:ea typeface="Calibri" charset="0"/>
                          <a:cs typeface="Calibri" charset="0"/>
                        </a:rPr>
                        <a:t>Will fund the city programs (expanded Pre-K, park improvements, increase city fund) </a:t>
                      </a:r>
                    </a:p>
                    <a:p>
                      <a:pPr marL="171450" indent="-171450">
                        <a:buFont typeface="Arial"/>
                        <a:buChar char="•"/>
                      </a:pPr>
                      <a:r>
                        <a:rPr lang="en-US" sz="1200" baseline="0" dirty="0" smtClean="0">
                          <a:solidFill>
                            <a:schemeClr val="bg1"/>
                          </a:solidFill>
                          <a:latin typeface="Calibri" charset="0"/>
                          <a:ea typeface="Calibri" charset="0"/>
                          <a:cs typeface="Calibri" charset="0"/>
                        </a:rPr>
                        <a:t>Would improve public health of residents</a:t>
                      </a:r>
                      <a:endParaRPr lang="en-US" sz="1200" dirty="0">
                        <a:solidFill>
                          <a:schemeClr val="bg1"/>
                        </a:solidFill>
                        <a:latin typeface="Calibri" charset="0"/>
                        <a:ea typeface="Calibri" charset="0"/>
                        <a:cs typeface="Calibri" charset="0"/>
                      </a:endParaRPr>
                    </a:p>
                  </a:txBody>
                  <a:tcPr>
                    <a:solidFill>
                      <a:srgbClr val="252525"/>
                    </a:solidFill>
                  </a:tcPr>
                </a:tc>
                <a:tc>
                  <a:txBody>
                    <a:bodyPr/>
                    <a:lstStyle/>
                    <a:p>
                      <a:pPr marL="171450" indent="-171450">
                        <a:buFont typeface="Arial"/>
                        <a:buChar char="•"/>
                      </a:pPr>
                      <a:r>
                        <a:rPr lang="en-US" sz="1200" dirty="0" smtClean="0">
                          <a:solidFill>
                            <a:schemeClr val="bg1"/>
                          </a:solidFill>
                          <a:latin typeface="Calibri" charset="0"/>
                          <a:ea typeface="Calibri" charset="0"/>
                          <a:cs typeface="Calibri" charset="0"/>
                        </a:rPr>
                        <a:t>Tax will hurt local</a:t>
                      </a:r>
                      <a:r>
                        <a:rPr lang="en-US" sz="1200" baseline="0" dirty="0" smtClean="0">
                          <a:solidFill>
                            <a:schemeClr val="bg1"/>
                          </a:solidFill>
                          <a:latin typeface="Calibri" charset="0"/>
                          <a:ea typeface="Calibri" charset="0"/>
                          <a:cs typeface="Calibri" charset="0"/>
                        </a:rPr>
                        <a:t> business owners and grocers</a:t>
                      </a:r>
                    </a:p>
                    <a:p>
                      <a:pPr marL="171450" indent="-171450">
                        <a:buFont typeface="Arial"/>
                        <a:buChar char="•"/>
                      </a:pPr>
                      <a:r>
                        <a:rPr lang="en-US" sz="1200" baseline="0" dirty="0" smtClean="0">
                          <a:solidFill>
                            <a:schemeClr val="bg1"/>
                          </a:solidFill>
                          <a:latin typeface="Calibri" charset="0"/>
                          <a:ea typeface="Calibri" charset="0"/>
                          <a:cs typeface="Calibri" charset="0"/>
                        </a:rPr>
                        <a:t>Loss of jobs because it will lead to Coca-Cola and </a:t>
                      </a:r>
                      <a:r>
                        <a:rPr lang="en-US" sz="1200" baseline="0" dirty="0" err="1" smtClean="0">
                          <a:solidFill>
                            <a:schemeClr val="bg1"/>
                          </a:solidFill>
                          <a:latin typeface="Calibri" charset="0"/>
                          <a:ea typeface="Calibri" charset="0"/>
                          <a:cs typeface="Calibri" charset="0"/>
                        </a:rPr>
                        <a:t>Pepsico</a:t>
                      </a:r>
                      <a:r>
                        <a:rPr lang="en-US" sz="1200" baseline="0" dirty="0" smtClean="0">
                          <a:solidFill>
                            <a:schemeClr val="bg1"/>
                          </a:solidFill>
                          <a:latin typeface="Calibri" charset="0"/>
                          <a:ea typeface="Calibri" charset="0"/>
                          <a:cs typeface="Calibri" charset="0"/>
                        </a:rPr>
                        <a:t> operations being pulled from the city</a:t>
                      </a:r>
                      <a:endParaRPr lang="en-US" sz="1200" dirty="0">
                        <a:solidFill>
                          <a:schemeClr val="bg1"/>
                        </a:solidFill>
                        <a:latin typeface="Calibri" charset="0"/>
                        <a:ea typeface="Calibri" charset="0"/>
                        <a:cs typeface="Calibri" charset="0"/>
                      </a:endParaRPr>
                    </a:p>
                  </a:txBody>
                  <a:tcPr>
                    <a:solidFill>
                      <a:srgbClr val="252525"/>
                    </a:solidFill>
                  </a:tcPr>
                </a:tc>
                <a:tc>
                  <a:txBody>
                    <a:bodyPr/>
                    <a:lstStyle/>
                    <a:p>
                      <a:r>
                        <a:rPr lang="en-US" sz="1200" dirty="0" smtClean="0">
                          <a:solidFill>
                            <a:schemeClr val="bg1"/>
                          </a:solidFill>
                          <a:latin typeface="Calibri" charset="0"/>
                          <a:ea typeface="Calibri" charset="0"/>
                          <a:cs typeface="Calibri" charset="0"/>
                        </a:rPr>
                        <a:t>Approved June 16, 2016.</a:t>
                      </a:r>
                      <a:endParaRPr lang="en-US" sz="1200" dirty="0">
                        <a:solidFill>
                          <a:schemeClr val="bg1"/>
                        </a:solidFill>
                        <a:latin typeface="Calibri" charset="0"/>
                        <a:ea typeface="Calibri" charset="0"/>
                        <a:cs typeface="Calibri" charset="0"/>
                      </a:endParaRPr>
                    </a:p>
                  </a:txBody>
                  <a:tcPr>
                    <a:solidFill>
                      <a:srgbClr val="252525"/>
                    </a:solidFill>
                  </a:tcPr>
                </a:tc>
              </a:tr>
            </a:tbl>
          </a:graphicData>
        </a:graphic>
      </p:graphicFrame>
      <p:sp>
        <p:nvSpPr>
          <p:cNvPr id="5" name="TextBox 4"/>
          <p:cNvSpPr txBox="1"/>
          <p:nvPr/>
        </p:nvSpPr>
        <p:spPr>
          <a:xfrm>
            <a:off x="833437" y="6118621"/>
            <a:ext cx="7527925" cy="510778"/>
          </a:xfrm>
          <a:prstGeom prst="roundRect">
            <a:avLst/>
          </a:prstGeom>
          <a:solidFill>
            <a:srgbClr val="0070C0"/>
          </a:solidFill>
          <a:effectLst>
            <a:outerShdw blurRad="50800" dist="50800" algn="ctr" rotWithShape="0">
              <a:srgbClr val="000000">
                <a:alpha val="43137"/>
              </a:srgbClr>
            </a:outerShdw>
            <a:softEdge rad="0"/>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200" dirty="0" smtClean="0">
                <a:solidFill>
                  <a:schemeClr val="bg1"/>
                </a:solidFill>
              </a:rPr>
              <a:t>In Philadelphia, the tax was positioned as a revenue-earner instead of a public health initiative, which could be a contributing factor to the high level of criticism it received. </a:t>
            </a:r>
            <a:endParaRPr lang="en-US" sz="1200" dirty="0">
              <a:solidFill>
                <a:schemeClr val="bg1"/>
              </a:solidFill>
            </a:endParaRPr>
          </a:p>
        </p:txBody>
      </p:sp>
    </p:spTree>
    <p:extLst>
      <p:ext uri="{BB962C8B-B14F-4D97-AF65-F5344CB8AC3E}">
        <p14:creationId xmlns:p14="http://schemas.microsoft.com/office/powerpoint/2010/main" val="748986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oda tax- OR -sugar tax- OR -soft drink tax- (1).png"/>
          <p:cNvPicPr>
            <a:picLocks noChangeAspect="1"/>
          </p:cNvPicPr>
          <p:nvPr/>
        </p:nvPicPr>
        <p:blipFill rotWithShape="1">
          <a:blip r:embed="rId2">
            <a:extLst>
              <a:ext uri="{28A0092B-C50C-407E-A947-70E740481C1C}">
                <a14:useLocalDpi xmlns:a14="http://schemas.microsoft.com/office/drawing/2010/main" val="0"/>
              </a:ext>
            </a:extLst>
          </a:blip>
          <a:srcRect l="22500" t="12382" r="22917" b="10153"/>
          <a:stretch/>
        </p:blipFill>
        <p:spPr>
          <a:xfrm>
            <a:off x="120649" y="1263861"/>
            <a:ext cx="7908261" cy="5594139"/>
          </a:xfrm>
          <a:prstGeom prst="rect">
            <a:avLst/>
          </a:prstGeom>
        </p:spPr>
      </p:pic>
      <p:sp>
        <p:nvSpPr>
          <p:cNvPr id="2" name="Title 1"/>
          <p:cNvSpPr>
            <a:spLocks noGrp="1"/>
          </p:cNvSpPr>
          <p:nvPr>
            <p:ph type="title"/>
          </p:nvPr>
        </p:nvSpPr>
        <p:spPr/>
        <p:txBody>
          <a:bodyPr>
            <a:normAutofit/>
          </a:bodyPr>
          <a:lstStyle/>
          <a:p>
            <a:r>
              <a:rPr lang="en-US" sz="2800" dirty="0" err="1" smtClean="0">
                <a:solidFill>
                  <a:srgbClr val="FFFFFF"/>
                </a:solidFill>
                <a:latin typeface="Calibri" charset="0"/>
                <a:ea typeface="Calibri" charset="0"/>
                <a:cs typeface="Calibri" charset="0"/>
              </a:rPr>
              <a:t>Pepsico</a:t>
            </a:r>
            <a:r>
              <a:rPr lang="en-US" sz="2800" dirty="0" smtClean="0">
                <a:solidFill>
                  <a:srgbClr val="FFFFFF"/>
                </a:solidFill>
                <a:latin typeface="Calibri" charset="0"/>
                <a:ea typeface="Calibri" charset="0"/>
                <a:cs typeface="Calibri" charset="0"/>
              </a:rPr>
              <a:t> &amp; Coca-Cola’s Footprint in Public Narrative</a:t>
            </a:r>
            <a:endParaRPr sz="2800" dirty="0">
              <a:solidFill>
                <a:srgbClr val="FFFFFF"/>
              </a:solidFill>
              <a:latin typeface="Calibri" charset="0"/>
              <a:ea typeface="Calibri" charset="0"/>
              <a:cs typeface="Calibri" charset="0"/>
            </a:endParaRPr>
          </a:p>
        </p:txBody>
      </p:sp>
      <p:sp>
        <p:nvSpPr>
          <p:cNvPr id="3" name="Content Placeholder 2"/>
          <p:cNvSpPr>
            <a:spLocks noGrp="1"/>
          </p:cNvSpPr>
          <p:nvPr>
            <p:ph idx="1"/>
          </p:nvPr>
        </p:nvSpPr>
        <p:spPr/>
        <p:txBody>
          <a:bodyPr/>
          <a:lstStyle/>
          <a:p>
            <a:r>
              <a:rPr dirty="0"/>
              <a:t>News article network with 1941 stories. Colored by </a:t>
            </a:r>
            <a:r>
              <a:rPr lang="en-US" dirty="0" smtClean="0"/>
              <a:t>company primary mention</a:t>
            </a:r>
            <a:r>
              <a:rPr dirty="0" smtClean="0"/>
              <a:t>. </a:t>
            </a:r>
            <a:r>
              <a:rPr dirty="0"/>
              <a:t>Sized by degree.</a:t>
            </a:r>
          </a:p>
        </p:txBody>
      </p:sp>
      <p:sp>
        <p:nvSpPr>
          <p:cNvPr id="4" name="Content Placeholder 3"/>
          <p:cNvSpPr>
            <a:spLocks noGrp="1"/>
          </p:cNvSpPr>
          <p:nvPr>
            <p:ph idx="11"/>
          </p:nvPr>
        </p:nvSpPr>
        <p:spPr/>
        <p:txBody>
          <a:bodyPr/>
          <a:lstStyle/>
          <a:p>
            <a:r>
              <a:rPr sz="1000"/>
              <a:t>Source: </a:t>
            </a:r>
            <a:r>
              <a:rPr sz="1000">
                <a:hlinkClick r:id="rId3"/>
              </a:rPr>
              <a:t>Quid</a:t>
            </a:r>
            <a:r>
              <a:rPr sz="1000" baseline="30000"/>
              <a:t>®</a:t>
            </a:r>
          </a:p>
        </p:txBody>
      </p:sp>
      <p:graphicFrame>
        <p:nvGraphicFramePr>
          <p:cNvPr id="6" name="Table 5"/>
          <p:cNvGraphicFramePr>
            <a:graphicFrameLocks noGrp="1"/>
          </p:cNvGraphicFramePr>
          <p:nvPr>
            <p:extLst>
              <p:ext uri="{D42A27DB-BD31-4B8C-83A1-F6EECF244321}">
                <p14:modId xmlns:p14="http://schemas.microsoft.com/office/powerpoint/2010/main" val="623486626"/>
              </p:ext>
            </p:extLst>
          </p:nvPr>
        </p:nvGraphicFramePr>
        <p:xfrm>
          <a:off x="7051010" y="1244599"/>
          <a:ext cx="1955799" cy="2316480"/>
        </p:xfrm>
        <a:graphic>
          <a:graphicData uri="http://schemas.openxmlformats.org/drawingml/2006/table">
            <a:tbl>
              <a:tblPr firstRow="1" bandRow="1">
                <a:tableStyleId>{5C22544A-7EE6-4342-B048-85BDC9FD1C3A}</a:tableStyleId>
              </a:tblPr>
              <a:tblGrid>
                <a:gridCol w="235280"/>
                <a:gridCol w="1110920"/>
                <a:gridCol w="609599"/>
              </a:tblGrid>
              <a:tr h="406400">
                <a:tc>
                  <a:txBody>
                    <a:bodyPr/>
                    <a:lstStyle/>
                    <a:p>
                      <a:endParaRPr sz="1200" dirty="0">
                        <a:latin typeface="Calibri" charset="0"/>
                        <a:ea typeface="Calibri" charset="0"/>
                        <a:cs typeface="Calibri" charset="0"/>
                      </a:endParaRPr>
                    </a:p>
                  </a:txBody>
                  <a:tcPr>
                    <a:noFill/>
                  </a:tcPr>
                </a:tc>
                <a:tc>
                  <a:txBody>
                    <a:bodyPr/>
                    <a:lstStyle/>
                    <a:p>
                      <a:pPr>
                        <a:defRPr sz="900" b="1">
                          <a:solidFill>
                            <a:srgbClr val="000000"/>
                          </a:solidFill>
                          <a:latin typeface="Arial"/>
                        </a:defRPr>
                      </a:pPr>
                      <a:r>
                        <a:rPr lang="en-US" sz="1200" dirty="0" smtClean="0">
                          <a:solidFill>
                            <a:srgbClr val="FFFFFF"/>
                          </a:solidFill>
                          <a:latin typeface="Calibri" charset="0"/>
                          <a:ea typeface="Calibri" charset="0"/>
                          <a:cs typeface="Calibri" charset="0"/>
                        </a:rPr>
                        <a:t>Company</a:t>
                      </a:r>
                      <a:r>
                        <a:rPr lang="en-US" sz="1200" baseline="0" dirty="0" smtClean="0">
                          <a:solidFill>
                            <a:srgbClr val="FFFFFF"/>
                          </a:solidFill>
                          <a:latin typeface="Calibri" charset="0"/>
                          <a:ea typeface="Calibri" charset="0"/>
                          <a:cs typeface="Calibri" charset="0"/>
                        </a:rPr>
                        <a:t> Primary Mention</a:t>
                      </a:r>
                      <a:endParaRPr sz="1200" dirty="0">
                        <a:solidFill>
                          <a:srgbClr val="FFFFFF"/>
                        </a:solidFill>
                        <a:latin typeface="Calibri" charset="0"/>
                        <a:ea typeface="Calibri" charset="0"/>
                        <a:cs typeface="Calibri" charset="0"/>
                      </a:endParaRPr>
                    </a:p>
                  </a:txBody>
                  <a:tcPr anchor="b">
                    <a:noFill/>
                  </a:tcPr>
                </a:tc>
                <a:tc>
                  <a:txBody>
                    <a:bodyPr/>
                    <a:lstStyle/>
                    <a:p>
                      <a:endParaRPr sz="1200" dirty="0">
                        <a:solidFill>
                          <a:srgbClr val="FFFFFF"/>
                        </a:solidFill>
                        <a:latin typeface="Calibri" charset="0"/>
                        <a:ea typeface="Calibri" charset="0"/>
                        <a:cs typeface="Calibri" charset="0"/>
                      </a:endParaRPr>
                    </a:p>
                  </a:txBody>
                  <a:tcPr>
                    <a:noFill/>
                  </a:tcPr>
                </a:tc>
              </a:tr>
              <a:tr h="406400">
                <a:tc>
                  <a:txBody>
                    <a:bodyPr/>
                    <a:lstStyle/>
                    <a:p>
                      <a:pPr>
                        <a:defRPr sz="1700" b="0">
                          <a:solidFill>
                            <a:srgbClr val="A9AAAB"/>
                          </a:solidFill>
                          <a:latin typeface="Arial"/>
                        </a:defRPr>
                      </a:pPr>
                      <a:r>
                        <a:rPr sz="1200" dirty="0">
                          <a:latin typeface="Calibri" charset="0"/>
                          <a:ea typeface="Calibri" charset="0"/>
                          <a:cs typeface="Calibri" charset="0"/>
                        </a:rPr>
                        <a:t>●</a:t>
                      </a:r>
                    </a:p>
                  </a:txBody>
                  <a:tcPr anchor="ctr">
                    <a:noFill/>
                  </a:tcPr>
                </a:tc>
                <a:tc>
                  <a:txBody>
                    <a:bodyPr/>
                    <a:lstStyle/>
                    <a:p>
                      <a:pPr>
                        <a:defRPr sz="900" b="0">
                          <a:solidFill>
                            <a:srgbClr val="000000"/>
                          </a:solidFill>
                          <a:latin typeface="Arial"/>
                        </a:defRPr>
                      </a:pPr>
                      <a:r>
                        <a:rPr sz="1200" dirty="0">
                          <a:solidFill>
                            <a:srgbClr val="FFFFFF"/>
                          </a:solidFill>
                          <a:latin typeface="Calibri" charset="0"/>
                          <a:ea typeface="Calibri" charset="0"/>
                          <a:cs typeface="Calibri" charset="0"/>
                        </a:rPr>
                        <a:t>N/A</a:t>
                      </a:r>
                    </a:p>
                  </a:txBody>
                  <a:tcPr anchor="ctr">
                    <a:noFill/>
                  </a:tcPr>
                </a:tc>
                <a:tc>
                  <a:txBody>
                    <a:bodyPr/>
                    <a:lstStyle/>
                    <a:p>
                      <a:pPr>
                        <a:defRPr sz="900" b="0">
                          <a:solidFill>
                            <a:srgbClr val="000000"/>
                          </a:solidFill>
                          <a:latin typeface="Arial"/>
                        </a:defRPr>
                      </a:pPr>
                      <a:r>
                        <a:rPr sz="1200">
                          <a:solidFill>
                            <a:srgbClr val="FFFFFF"/>
                          </a:solidFill>
                          <a:latin typeface="Calibri" charset="0"/>
                          <a:ea typeface="Calibri" charset="0"/>
                          <a:cs typeface="Calibri" charset="0"/>
                        </a:rPr>
                        <a:t>86%</a:t>
                      </a:r>
                    </a:p>
                  </a:txBody>
                  <a:tcPr anchor="ctr">
                    <a:noFill/>
                  </a:tcPr>
                </a:tc>
              </a:tr>
              <a:tr h="406400">
                <a:tc>
                  <a:txBody>
                    <a:bodyPr/>
                    <a:lstStyle/>
                    <a:p>
                      <a:pPr>
                        <a:defRPr sz="1700" b="0">
                          <a:solidFill>
                            <a:srgbClr val="FF3016"/>
                          </a:solidFill>
                          <a:latin typeface="Arial"/>
                        </a:defRPr>
                      </a:pPr>
                      <a:r>
                        <a:rPr sz="1200" dirty="0">
                          <a:latin typeface="Calibri" charset="0"/>
                          <a:ea typeface="Calibri" charset="0"/>
                          <a:cs typeface="Calibri" charset="0"/>
                        </a:rPr>
                        <a:t>●</a:t>
                      </a:r>
                    </a:p>
                  </a:txBody>
                  <a:tcPr anchor="ctr">
                    <a:noFill/>
                  </a:tcPr>
                </a:tc>
                <a:tc>
                  <a:txBody>
                    <a:bodyPr/>
                    <a:lstStyle/>
                    <a:p>
                      <a:pPr>
                        <a:defRPr sz="900" b="0">
                          <a:solidFill>
                            <a:srgbClr val="000000"/>
                          </a:solidFill>
                          <a:latin typeface="Arial"/>
                        </a:defRPr>
                      </a:pPr>
                      <a:r>
                        <a:rPr sz="1200" dirty="0">
                          <a:solidFill>
                            <a:srgbClr val="FFFFFF"/>
                          </a:solidFill>
                          <a:latin typeface="Calibri" charset="0"/>
                          <a:ea typeface="Calibri" charset="0"/>
                          <a:cs typeface="Calibri" charset="0"/>
                        </a:rPr>
                        <a:t>Coca Cola</a:t>
                      </a:r>
                    </a:p>
                  </a:txBody>
                  <a:tcPr anchor="ctr">
                    <a:noFill/>
                  </a:tcPr>
                </a:tc>
                <a:tc>
                  <a:txBody>
                    <a:bodyPr/>
                    <a:lstStyle/>
                    <a:p>
                      <a:pPr>
                        <a:defRPr sz="900" b="0">
                          <a:solidFill>
                            <a:srgbClr val="000000"/>
                          </a:solidFill>
                          <a:latin typeface="Arial"/>
                        </a:defRPr>
                      </a:pPr>
                      <a:r>
                        <a:rPr sz="1200" dirty="0">
                          <a:solidFill>
                            <a:srgbClr val="FFFFFF"/>
                          </a:solidFill>
                          <a:latin typeface="Calibri" charset="0"/>
                          <a:ea typeface="Calibri" charset="0"/>
                          <a:cs typeface="Calibri" charset="0"/>
                        </a:rPr>
                        <a:t>10%</a:t>
                      </a:r>
                    </a:p>
                  </a:txBody>
                  <a:tcPr anchor="ctr">
                    <a:noFill/>
                  </a:tcPr>
                </a:tc>
              </a:tr>
              <a:tr h="406400">
                <a:tc>
                  <a:txBody>
                    <a:bodyPr/>
                    <a:lstStyle/>
                    <a:p>
                      <a:pPr>
                        <a:defRPr sz="1700" b="0">
                          <a:solidFill>
                            <a:srgbClr val="3037E7"/>
                          </a:solidFill>
                          <a:latin typeface="Arial"/>
                        </a:defRPr>
                      </a:pPr>
                      <a:r>
                        <a:rPr sz="1200" dirty="0">
                          <a:latin typeface="Calibri" charset="0"/>
                          <a:ea typeface="Calibri" charset="0"/>
                          <a:cs typeface="Calibri" charset="0"/>
                        </a:rPr>
                        <a:t>●</a:t>
                      </a:r>
                    </a:p>
                  </a:txBody>
                  <a:tcPr anchor="ctr">
                    <a:noFill/>
                  </a:tcPr>
                </a:tc>
                <a:tc>
                  <a:txBody>
                    <a:bodyPr/>
                    <a:lstStyle/>
                    <a:p>
                      <a:pPr>
                        <a:defRPr sz="900" b="0">
                          <a:solidFill>
                            <a:srgbClr val="000000"/>
                          </a:solidFill>
                          <a:latin typeface="Arial"/>
                        </a:defRPr>
                      </a:pPr>
                      <a:r>
                        <a:rPr sz="1200" dirty="0">
                          <a:solidFill>
                            <a:srgbClr val="FFFFFF"/>
                          </a:solidFill>
                          <a:latin typeface="Calibri" charset="0"/>
                          <a:ea typeface="Calibri" charset="0"/>
                          <a:cs typeface="Calibri" charset="0"/>
                        </a:rPr>
                        <a:t>Pepsico</a:t>
                      </a:r>
                    </a:p>
                  </a:txBody>
                  <a:tcPr anchor="ctr">
                    <a:noFill/>
                  </a:tcPr>
                </a:tc>
                <a:tc>
                  <a:txBody>
                    <a:bodyPr/>
                    <a:lstStyle/>
                    <a:p>
                      <a:pPr>
                        <a:defRPr sz="900" b="0">
                          <a:solidFill>
                            <a:srgbClr val="000000"/>
                          </a:solidFill>
                          <a:latin typeface="Arial"/>
                        </a:defRPr>
                      </a:pPr>
                      <a:r>
                        <a:rPr sz="1200" dirty="0">
                          <a:solidFill>
                            <a:srgbClr val="FFFFFF"/>
                          </a:solidFill>
                          <a:latin typeface="Calibri" charset="0"/>
                          <a:ea typeface="Calibri" charset="0"/>
                          <a:cs typeface="Calibri" charset="0"/>
                        </a:rPr>
                        <a:t>3.3%</a:t>
                      </a:r>
                    </a:p>
                  </a:txBody>
                  <a:tcPr anchor="ctr">
                    <a:noFill/>
                  </a:tcPr>
                </a:tc>
              </a:tr>
              <a:tr h="406400">
                <a:tc>
                  <a:txBody>
                    <a:bodyPr/>
                    <a:lstStyle/>
                    <a:p>
                      <a:pPr>
                        <a:defRPr sz="1700" b="0">
                          <a:solidFill>
                            <a:srgbClr val="FFEA27"/>
                          </a:solidFill>
                          <a:latin typeface="Arial"/>
                        </a:defRPr>
                      </a:pPr>
                      <a:r>
                        <a:rPr sz="1200" dirty="0">
                          <a:latin typeface="Calibri" charset="0"/>
                          <a:ea typeface="Calibri" charset="0"/>
                          <a:cs typeface="Calibri" charset="0"/>
                        </a:rPr>
                        <a:t>●</a:t>
                      </a:r>
                    </a:p>
                  </a:txBody>
                  <a:tcPr anchor="ctr">
                    <a:noFill/>
                  </a:tcPr>
                </a:tc>
                <a:tc>
                  <a:txBody>
                    <a:bodyPr/>
                    <a:lstStyle/>
                    <a:p>
                      <a:pPr>
                        <a:defRPr sz="900" b="0">
                          <a:solidFill>
                            <a:srgbClr val="000000"/>
                          </a:solidFill>
                          <a:latin typeface="Arial"/>
                        </a:defRPr>
                      </a:pPr>
                      <a:r>
                        <a:rPr sz="1200" dirty="0">
                          <a:solidFill>
                            <a:srgbClr val="FFFFFF"/>
                          </a:solidFill>
                          <a:latin typeface="Calibri" charset="0"/>
                          <a:ea typeface="Calibri" charset="0"/>
                          <a:cs typeface="Calibri" charset="0"/>
                        </a:rPr>
                        <a:t>Coca Cola; Pepsico</a:t>
                      </a:r>
                    </a:p>
                  </a:txBody>
                  <a:tcPr anchor="ctr">
                    <a:noFill/>
                  </a:tcPr>
                </a:tc>
                <a:tc>
                  <a:txBody>
                    <a:bodyPr/>
                    <a:lstStyle/>
                    <a:p>
                      <a:pPr>
                        <a:defRPr sz="900" b="0">
                          <a:solidFill>
                            <a:srgbClr val="000000"/>
                          </a:solidFill>
                          <a:latin typeface="Arial"/>
                        </a:defRPr>
                      </a:pPr>
                      <a:r>
                        <a:rPr sz="1200" dirty="0">
                          <a:solidFill>
                            <a:srgbClr val="FFFFFF"/>
                          </a:solidFill>
                          <a:latin typeface="Calibri" charset="0"/>
                          <a:ea typeface="Calibri" charset="0"/>
                          <a:cs typeface="Calibri" charset="0"/>
                        </a:rPr>
                        <a:t>0.26%</a:t>
                      </a:r>
                    </a:p>
                  </a:txBody>
                  <a:tcPr anchor="ctr">
                    <a:noFill/>
                  </a:tcPr>
                </a:tc>
              </a:tr>
            </a:tbl>
          </a:graphicData>
        </a:graphic>
      </p:graphicFrame>
      <p:sp>
        <p:nvSpPr>
          <p:cNvPr id="8" name="TextBox 7"/>
          <p:cNvSpPr txBox="1"/>
          <p:nvPr/>
        </p:nvSpPr>
        <p:spPr>
          <a:xfrm>
            <a:off x="831186" y="6027276"/>
            <a:ext cx="7527925" cy="715089"/>
          </a:xfrm>
          <a:prstGeom prst="roundRect">
            <a:avLst/>
          </a:prstGeom>
          <a:solidFill>
            <a:srgbClr val="0070C0"/>
          </a:solidFill>
          <a:effectLst>
            <a:outerShdw blurRad="50800" dist="50800" algn="ctr" rotWithShape="0">
              <a:srgbClr val="000000">
                <a:alpha val="43137"/>
              </a:srgbClr>
            </a:outerShdw>
            <a:softEdge rad="0"/>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200" dirty="0" smtClean="0">
                <a:solidFill>
                  <a:schemeClr val="bg1"/>
                </a:solidFill>
              </a:rPr>
              <a:t>Coca-Cola has been more prominently portrayed as a key player in the debate around the pros and cons of the soda taxes. The little overlap between the two brands suggests that articles generalized the soda industry by focusing on one corporate name.</a:t>
            </a:r>
            <a:endParaRPr lang="en-US" sz="1200" dirty="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2800" dirty="0">
                <a:solidFill>
                  <a:schemeClr val="bg1"/>
                </a:solidFill>
                <a:latin typeface="Calibri" charset="0"/>
                <a:ea typeface="Calibri" charset="0"/>
                <a:cs typeface="Calibri" charset="0"/>
              </a:rPr>
              <a:t>Top </a:t>
            </a:r>
            <a:r>
              <a:rPr sz="2800" dirty="0" smtClean="0">
                <a:solidFill>
                  <a:schemeClr val="bg1"/>
                </a:solidFill>
                <a:latin typeface="Calibri" charset="0"/>
                <a:ea typeface="Calibri" charset="0"/>
                <a:cs typeface="Calibri" charset="0"/>
              </a:rPr>
              <a:t>Companies</a:t>
            </a:r>
            <a:r>
              <a:rPr lang="en-US" sz="2800" dirty="0" smtClean="0">
                <a:solidFill>
                  <a:schemeClr val="bg1"/>
                </a:solidFill>
                <a:latin typeface="Calibri" charset="0"/>
                <a:ea typeface="Calibri" charset="0"/>
                <a:cs typeface="Calibri" charset="0"/>
              </a:rPr>
              <a:t> by Social Sharing </a:t>
            </a:r>
            <a:endParaRPr sz="2800" dirty="0">
              <a:solidFill>
                <a:schemeClr val="bg1"/>
              </a:solidFill>
              <a:latin typeface="Calibri" charset="0"/>
              <a:ea typeface="Calibri" charset="0"/>
              <a:cs typeface="Calibri" charset="0"/>
            </a:endParaRPr>
          </a:p>
        </p:txBody>
      </p:sp>
      <p:sp>
        <p:nvSpPr>
          <p:cNvPr id="3" name="Content Placeholder 2"/>
          <p:cNvSpPr>
            <a:spLocks noGrp="1"/>
          </p:cNvSpPr>
          <p:nvPr>
            <p:ph idx="1"/>
          </p:nvPr>
        </p:nvSpPr>
        <p:spPr/>
        <p:txBody>
          <a:bodyPr/>
          <a:lstStyle/>
          <a:p>
            <a:r>
              <a:rPr>
                <a:latin typeface="Calibri" charset="0"/>
                <a:ea typeface="Calibri" charset="0"/>
                <a:cs typeface="Calibri" charset="0"/>
              </a:rPr>
              <a:t>News article bar chart with 308 stories. </a:t>
            </a:r>
            <a:r>
              <a:rPr dirty="0">
                <a:latin typeface="Calibri" charset="0"/>
                <a:ea typeface="Calibri" charset="0"/>
                <a:cs typeface="Calibri" charset="0"/>
              </a:rPr>
              <a:t>Colored by clusters.</a:t>
            </a:r>
          </a:p>
        </p:txBody>
      </p:sp>
      <p:sp>
        <p:nvSpPr>
          <p:cNvPr id="4" name="Content Placeholder 3"/>
          <p:cNvSpPr>
            <a:spLocks noGrp="1"/>
          </p:cNvSpPr>
          <p:nvPr>
            <p:ph idx="11"/>
          </p:nvPr>
        </p:nvSpPr>
        <p:spPr/>
        <p:txBody>
          <a:bodyPr/>
          <a:lstStyle/>
          <a:p>
            <a:r>
              <a:rPr sz="1000"/>
              <a:t>Source: </a:t>
            </a:r>
            <a:r>
              <a:rPr sz="1000">
                <a:hlinkClick r:id="rId2"/>
              </a:rPr>
              <a:t>Quid</a:t>
            </a:r>
            <a:r>
              <a:rPr sz="1000" baseline="30000"/>
              <a:t>®</a:t>
            </a:r>
          </a:p>
        </p:txBody>
      </p:sp>
      <p:sp>
        <p:nvSpPr>
          <p:cNvPr id="6" name="TextBox 5"/>
          <p:cNvSpPr txBox="1"/>
          <p:nvPr/>
        </p:nvSpPr>
        <p:spPr>
          <a:xfrm>
            <a:off x="831186" y="6027276"/>
            <a:ext cx="7527925" cy="510778"/>
          </a:xfrm>
          <a:prstGeom prst="roundRect">
            <a:avLst/>
          </a:prstGeom>
          <a:solidFill>
            <a:srgbClr val="0070C0"/>
          </a:solidFill>
          <a:effectLst>
            <a:outerShdw blurRad="50800" dist="50800" algn="ctr" rotWithShape="0">
              <a:srgbClr val="000000">
                <a:alpha val="43137"/>
              </a:srgbClr>
            </a:outerShdw>
            <a:softEdge rad="0"/>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200" dirty="0" smtClean="0">
                <a:solidFill>
                  <a:schemeClr val="bg1"/>
                </a:solidFill>
              </a:rPr>
              <a:t>Coca-Cola was heavily featured in articles that were more frequently shared online. Many of the most shared articles were heavily critical of the soda industry, including articles that compared the soda companies to Big Tobacco.  </a:t>
            </a:r>
            <a:endParaRPr lang="en-US" sz="1200" dirty="0">
              <a:solidFill>
                <a:schemeClr val="bg1"/>
              </a:solidFill>
            </a:endParaRPr>
          </a:p>
        </p:txBody>
      </p:sp>
      <p:pic>
        <p:nvPicPr>
          <p:cNvPr id="5" name="Picture 4" descr="-soda tax- OR -sugar tax- OR -soft drink tax- (3).png"/>
          <p:cNvPicPr>
            <a:picLocks noChangeAspect="1"/>
          </p:cNvPicPr>
          <p:nvPr/>
        </p:nvPicPr>
        <p:blipFill rotWithShape="1">
          <a:blip r:embed="rId3">
            <a:extLst>
              <a:ext uri="{28A0092B-C50C-407E-A947-70E740481C1C}">
                <a14:useLocalDpi xmlns:a14="http://schemas.microsoft.com/office/drawing/2010/main" val="0"/>
              </a:ext>
            </a:extLst>
          </a:blip>
          <a:srcRect l="17084" t="17916" r="18333" b="26594"/>
          <a:stretch/>
        </p:blipFill>
        <p:spPr>
          <a:xfrm>
            <a:off x="-102204" y="1549399"/>
            <a:ext cx="9208104" cy="4178301"/>
          </a:xfrm>
          <a:prstGeom prst="rect">
            <a:avLst/>
          </a:prstGeom>
        </p:spPr>
      </p:pic>
      <p:cxnSp>
        <p:nvCxnSpPr>
          <p:cNvPr id="9" name="Straight Connector 8"/>
          <p:cNvCxnSpPr/>
          <p:nvPr/>
        </p:nvCxnSpPr>
        <p:spPr>
          <a:xfrm flipH="1" flipV="1">
            <a:off x="2781300" y="2336802"/>
            <a:ext cx="1219200" cy="215898"/>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descr="Screen Shot 2016-09-21 at 5.05.33 PM.png"/>
          <p:cNvPicPr>
            <a:picLocks noChangeAspect="1"/>
          </p:cNvPicPr>
          <p:nvPr/>
        </p:nvPicPr>
        <p:blipFill rotWithShape="1">
          <a:blip r:embed="rId4">
            <a:extLst>
              <a:ext uri="{28A0092B-C50C-407E-A947-70E740481C1C}">
                <a14:useLocalDpi xmlns:a14="http://schemas.microsoft.com/office/drawing/2010/main" val="0"/>
              </a:ext>
            </a:extLst>
          </a:blip>
          <a:srcRect b="5470"/>
          <a:stretch/>
        </p:blipFill>
        <p:spPr>
          <a:xfrm>
            <a:off x="4152900" y="2174978"/>
            <a:ext cx="2844800" cy="958644"/>
          </a:xfrm>
          <a:prstGeom prst="rect">
            <a:avLst/>
          </a:prstGeom>
        </p:spPr>
      </p:pic>
      <p:pic>
        <p:nvPicPr>
          <p:cNvPr id="17" name="Picture 16" descr="Screen Shot 2016-09-21 at 5.10.4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5000" y="3508272"/>
            <a:ext cx="2492375" cy="749300"/>
          </a:xfrm>
          <a:prstGeom prst="rect">
            <a:avLst/>
          </a:prstGeom>
        </p:spPr>
      </p:pic>
      <p:pic>
        <p:nvPicPr>
          <p:cNvPr id="18" name="Picture 17" descr="Screen Shot 2016-09-21 at 5.10.30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3200" y="1136650"/>
            <a:ext cx="3528923" cy="587272"/>
          </a:xfrm>
          <a:prstGeom prst="rect">
            <a:avLst/>
          </a:prstGeom>
        </p:spPr>
      </p:pic>
      <p:cxnSp>
        <p:nvCxnSpPr>
          <p:cNvPr id="20" name="Straight Connector 19"/>
          <p:cNvCxnSpPr/>
          <p:nvPr/>
        </p:nvCxnSpPr>
        <p:spPr>
          <a:xfrm flipH="1" flipV="1">
            <a:off x="2578100" y="2641600"/>
            <a:ext cx="762000" cy="660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4394200" y="1549399"/>
            <a:ext cx="825500" cy="330201"/>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bg1"/>
                </a:solidFill>
                <a:latin typeface="Calibri" charset="0"/>
                <a:ea typeface="Calibri" charset="0"/>
                <a:cs typeface="Calibri" charset="0"/>
              </a:rPr>
              <a:t>Key Individuals</a:t>
            </a:r>
            <a:endParaRPr lang="en-US" sz="2800" dirty="0">
              <a:solidFill>
                <a:schemeClr val="bg1"/>
              </a:solidFill>
              <a:latin typeface="Calibri" charset="0"/>
              <a:ea typeface="Calibri" charset="0"/>
              <a:cs typeface="Calibri" charset="0"/>
            </a:endParaRPr>
          </a:p>
        </p:txBody>
      </p:sp>
      <p:graphicFrame>
        <p:nvGraphicFramePr>
          <p:cNvPr id="5" name="Content Placeholder 4"/>
          <p:cNvGraphicFramePr>
            <a:graphicFrameLocks noGrp="1"/>
          </p:cNvGraphicFramePr>
          <p:nvPr>
            <p:ph idx="1"/>
          </p:nvPr>
        </p:nvGraphicFramePr>
        <p:xfrm>
          <a:off x="2981980" y="1193235"/>
          <a:ext cx="3435350" cy="5369560"/>
        </p:xfrm>
        <a:graphic>
          <a:graphicData uri="http://schemas.openxmlformats.org/drawingml/2006/table">
            <a:tbl>
              <a:tblPr firstRow="1" bandRow="1">
                <a:tableStyleId>{5C22544A-7EE6-4342-B048-85BDC9FD1C3A}</a:tableStyleId>
              </a:tblPr>
              <a:tblGrid>
                <a:gridCol w="1094720"/>
                <a:gridCol w="1388130"/>
                <a:gridCol w="952500"/>
              </a:tblGrid>
              <a:tr h="468899">
                <a:tc>
                  <a:txBody>
                    <a:bodyPr/>
                    <a:lstStyle/>
                    <a:p>
                      <a:pPr algn="ctr"/>
                      <a:r>
                        <a:rPr lang="en-US" sz="1200" dirty="0" smtClean="0"/>
                        <a:t>Influencer</a:t>
                      </a:r>
                      <a:endParaRPr lang="en-US" sz="1200" dirty="0"/>
                    </a:p>
                  </a:txBody>
                  <a:tcPr anchor="ctr">
                    <a:solidFill>
                      <a:schemeClr val="tx1">
                        <a:lumMod val="50000"/>
                        <a:lumOff val="50000"/>
                      </a:schemeClr>
                    </a:solidFill>
                  </a:tcPr>
                </a:tc>
                <a:tc>
                  <a:txBody>
                    <a:bodyPr/>
                    <a:lstStyle/>
                    <a:p>
                      <a:pPr algn="ctr"/>
                      <a:r>
                        <a:rPr lang="en-US" sz="1200" dirty="0" smtClean="0"/>
                        <a:t>Role</a:t>
                      </a:r>
                      <a:endParaRPr lang="en-US" sz="1200" dirty="0"/>
                    </a:p>
                  </a:txBody>
                  <a:tcPr anchor="ctr">
                    <a:solidFill>
                      <a:schemeClr val="tx1">
                        <a:lumMod val="50000"/>
                        <a:lumOff val="50000"/>
                      </a:schemeClr>
                    </a:solidFill>
                  </a:tcPr>
                </a:tc>
                <a:tc>
                  <a:txBody>
                    <a:bodyPr/>
                    <a:lstStyle/>
                    <a:p>
                      <a:pPr algn="ctr"/>
                      <a:r>
                        <a:rPr lang="en-US" sz="1200" dirty="0" smtClean="0"/>
                        <a:t>Influencer Score*</a:t>
                      </a:r>
                      <a:endParaRPr lang="en-US" sz="1200" dirty="0"/>
                    </a:p>
                  </a:txBody>
                  <a:tcPr anchor="ctr">
                    <a:solidFill>
                      <a:schemeClr val="tx1">
                        <a:lumMod val="50000"/>
                        <a:lumOff val="50000"/>
                      </a:schemeClr>
                    </a:solidFill>
                  </a:tcPr>
                </a:tc>
              </a:tr>
              <a:tr h="242301">
                <a:tc>
                  <a:txBody>
                    <a:bodyPr/>
                    <a:lstStyle/>
                    <a:p>
                      <a:pPr algn="ctr" fontAlgn="b"/>
                      <a:r>
                        <a:rPr lang="en-US" sz="1200" b="0" i="0" u="none" strike="noStrike" dirty="0">
                          <a:solidFill>
                            <a:schemeClr val="bg1"/>
                          </a:solidFill>
                          <a:effectLst/>
                          <a:latin typeface="Calibri" charset="0"/>
                        </a:rPr>
                        <a:t>Jim Kenney</a:t>
                      </a:r>
                    </a:p>
                  </a:txBody>
                  <a:tcPr marL="12700" marR="12700" marT="12700" marB="0" anchor="ctr">
                    <a:solidFill>
                      <a:srgbClr val="7030A0"/>
                    </a:solidFill>
                  </a:tcPr>
                </a:tc>
                <a:tc>
                  <a:txBody>
                    <a:bodyPr/>
                    <a:lstStyle/>
                    <a:p>
                      <a:pPr algn="ctr" fontAlgn="b"/>
                      <a:r>
                        <a:rPr lang="en-US" sz="1200" b="0" i="0" u="none" strike="noStrike" dirty="0">
                          <a:solidFill>
                            <a:schemeClr val="bg1"/>
                          </a:solidFill>
                          <a:effectLst/>
                          <a:latin typeface="Calibri" charset="0"/>
                        </a:rPr>
                        <a:t>Philadelphia Mayor</a:t>
                      </a:r>
                    </a:p>
                  </a:txBody>
                  <a:tcPr marL="12700" marR="12700" marT="12700" marB="0" anchor="ctr">
                    <a:solidFill>
                      <a:srgbClr val="7030A0"/>
                    </a:solidFill>
                  </a:tcPr>
                </a:tc>
                <a:tc>
                  <a:txBody>
                    <a:bodyPr/>
                    <a:lstStyle/>
                    <a:p>
                      <a:pPr algn="ctr" fontAlgn="b"/>
                      <a:r>
                        <a:rPr lang="is-IS" sz="1200" b="0" i="0" u="none" strike="noStrike" dirty="0">
                          <a:solidFill>
                            <a:schemeClr val="bg1"/>
                          </a:solidFill>
                          <a:effectLst/>
                          <a:latin typeface="Calibri" charset="0"/>
                        </a:rPr>
                        <a:t>7007.15</a:t>
                      </a:r>
                    </a:p>
                  </a:txBody>
                  <a:tcPr marL="12700" marR="12700" marT="12700" marB="0" anchor="ctr">
                    <a:solidFill>
                      <a:srgbClr val="7030A0"/>
                    </a:solidFill>
                  </a:tcPr>
                </a:tc>
              </a:tr>
              <a:tr h="292100">
                <a:tc>
                  <a:txBody>
                    <a:bodyPr/>
                    <a:lstStyle/>
                    <a:p>
                      <a:pPr algn="ctr" fontAlgn="b"/>
                      <a:r>
                        <a:rPr lang="en-US" sz="1200" b="0" i="0" u="none" strike="noStrike" dirty="0">
                          <a:solidFill>
                            <a:schemeClr val="bg1"/>
                          </a:solidFill>
                          <a:effectLst/>
                          <a:latin typeface="Calibri" charset="0"/>
                        </a:rPr>
                        <a:t>Michael </a:t>
                      </a:r>
                      <a:r>
                        <a:rPr lang="en-US" sz="1200" b="0" i="0" u="none" strike="noStrike" dirty="0" smtClean="0">
                          <a:solidFill>
                            <a:schemeClr val="bg1"/>
                          </a:solidFill>
                          <a:effectLst/>
                          <a:latin typeface="Calibri" charset="0"/>
                        </a:rPr>
                        <a:t>Bloomberg</a:t>
                      </a:r>
                      <a:endParaRPr lang="en-US" sz="1200" b="0" i="0" u="none" strike="noStrike" dirty="0">
                        <a:solidFill>
                          <a:schemeClr val="bg1"/>
                        </a:solidFill>
                        <a:effectLst/>
                        <a:latin typeface="Calibri" charset="0"/>
                      </a:endParaRPr>
                    </a:p>
                  </a:txBody>
                  <a:tcPr marL="12700" marR="12700" marT="12700" marB="0" anchor="ctr">
                    <a:solidFill>
                      <a:srgbClr val="7030A0"/>
                    </a:solidFill>
                  </a:tcPr>
                </a:tc>
                <a:tc>
                  <a:txBody>
                    <a:bodyPr/>
                    <a:lstStyle/>
                    <a:p>
                      <a:pPr algn="ctr" fontAlgn="b"/>
                      <a:r>
                        <a:rPr lang="en-US" sz="1200" b="0" i="0" u="none" strike="noStrike" dirty="0">
                          <a:solidFill>
                            <a:schemeClr val="bg1"/>
                          </a:solidFill>
                          <a:effectLst/>
                          <a:latin typeface="Calibri" charset="0"/>
                        </a:rPr>
                        <a:t>NYC Mayor</a:t>
                      </a:r>
                    </a:p>
                  </a:txBody>
                  <a:tcPr marL="12700" marR="12700" marT="12700" marB="0" anchor="ctr">
                    <a:solidFill>
                      <a:srgbClr val="7030A0"/>
                    </a:solidFill>
                  </a:tcPr>
                </a:tc>
                <a:tc>
                  <a:txBody>
                    <a:bodyPr/>
                    <a:lstStyle/>
                    <a:p>
                      <a:pPr algn="ctr" fontAlgn="b"/>
                      <a:r>
                        <a:rPr lang="hr-HR" sz="1200" b="0" i="0" u="none" strike="noStrike" dirty="0">
                          <a:solidFill>
                            <a:schemeClr val="bg1"/>
                          </a:solidFill>
                          <a:effectLst/>
                          <a:latin typeface="Calibri" charset="0"/>
                        </a:rPr>
                        <a:t>3614.1</a:t>
                      </a:r>
                    </a:p>
                  </a:txBody>
                  <a:tcPr marL="12700" marR="12700" marT="12700" marB="0" anchor="ctr">
                    <a:solidFill>
                      <a:srgbClr val="7030A0"/>
                    </a:solidFill>
                  </a:tcPr>
                </a:tc>
              </a:tr>
              <a:tr h="256540">
                <a:tc>
                  <a:txBody>
                    <a:bodyPr/>
                    <a:lstStyle/>
                    <a:p>
                      <a:pPr algn="ctr" fontAlgn="b"/>
                      <a:r>
                        <a:rPr lang="en-US" sz="1200" b="0" i="0" u="none" strike="noStrike" dirty="0">
                          <a:solidFill>
                            <a:schemeClr val="bg1"/>
                          </a:solidFill>
                          <a:effectLst/>
                          <a:latin typeface="Calibri" charset="0"/>
                        </a:rPr>
                        <a:t>Jamie </a:t>
                      </a:r>
                      <a:r>
                        <a:rPr lang="en-US" sz="1200" b="0" i="0" u="none" strike="noStrike" dirty="0" smtClean="0">
                          <a:solidFill>
                            <a:schemeClr val="bg1"/>
                          </a:solidFill>
                          <a:effectLst/>
                          <a:latin typeface="Calibri" charset="0"/>
                        </a:rPr>
                        <a:t>Oliver</a:t>
                      </a:r>
                      <a:endParaRPr lang="en-US" sz="1200" b="0" i="0" u="none" strike="noStrike" dirty="0">
                        <a:solidFill>
                          <a:schemeClr val="bg1"/>
                        </a:solidFill>
                        <a:effectLst/>
                        <a:latin typeface="Calibri" charset="0"/>
                      </a:endParaRPr>
                    </a:p>
                  </a:txBody>
                  <a:tcPr marL="12700" marR="12700" marT="12700" marB="0" anchor="ctr">
                    <a:solidFill>
                      <a:srgbClr val="00B050"/>
                    </a:solidFill>
                  </a:tcPr>
                </a:tc>
                <a:tc>
                  <a:txBody>
                    <a:bodyPr/>
                    <a:lstStyle/>
                    <a:p>
                      <a:pPr algn="ctr" fontAlgn="b"/>
                      <a:r>
                        <a:rPr lang="en-US" sz="1200" b="0" i="0" u="none" strike="noStrike" dirty="0">
                          <a:solidFill>
                            <a:schemeClr val="bg1"/>
                          </a:solidFill>
                          <a:effectLst/>
                          <a:latin typeface="Calibri" charset="0"/>
                        </a:rPr>
                        <a:t>Health Advocate</a:t>
                      </a:r>
                    </a:p>
                  </a:txBody>
                  <a:tcPr marL="12700" marR="12700" marT="12700" marB="0" anchor="ctr">
                    <a:solidFill>
                      <a:srgbClr val="00B050"/>
                    </a:solidFill>
                  </a:tcPr>
                </a:tc>
                <a:tc>
                  <a:txBody>
                    <a:bodyPr/>
                    <a:lstStyle/>
                    <a:p>
                      <a:pPr algn="ctr" fontAlgn="b"/>
                      <a:r>
                        <a:rPr lang="hr-HR" sz="1200" b="0" i="0" u="none" strike="noStrike" dirty="0">
                          <a:solidFill>
                            <a:schemeClr val="bg1"/>
                          </a:solidFill>
                          <a:effectLst/>
                          <a:latin typeface="Calibri" charset="0"/>
                        </a:rPr>
                        <a:t>3308.65</a:t>
                      </a:r>
                    </a:p>
                  </a:txBody>
                  <a:tcPr marL="12700" marR="12700" marT="12700" marB="0" anchor="ctr">
                    <a:solidFill>
                      <a:srgbClr val="00B050"/>
                    </a:solidFill>
                  </a:tcPr>
                </a:tc>
              </a:tr>
              <a:tr h="238760">
                <a:tc>
                  <a:txBody>
                    <a:bodyPr/>
                    <a:lstStyle/>
                    <a:p>
                      <a:pPr algn="ctr" fontAlgn="b"/>
                      <a:r>
                        <a:rPr lang="en-US" sz="1200" b="0" i="0" u="none" strike="noStrike" dirty="0">
                          <a:solidFill>
                            <a:schemeClr val="bg1"/>
                          </a:solidFill>
                          <a:effectLst/>
                          <a:latin typeface="Calibri" charset="0"/>
                        </a:rPr>
                        <a:t>George Osborne</a:t>
                      </a:r>
                    </a:p>
                  </a:txBody>
                  <a:tcPr marL="12700" marR="12700" marT="12700" marB="0" anchor="ctr">
                    <a:solidFill>
                      <a:srgbClr val="7030A0"/>
                    </a:solidFill>
                  </a:tcPr>
                </a:tc>
                <a:tc>
                  <a:txBody>
                    <a:bodyPr/>
                    <a:lstStyle/>
                    <a:p>
                      <a:pPr algn="ctr" fontAlgn="b"/>
                      <a:r>
                        <a:rPr lang="en-US" sz="1200" b="0" i="0" u="none" strike="noStrike" dirty="0">
                          <a:solidFill>
                            <a:schemeClr val="bg1"/>
                          </a:solidFill>
                          <a:effectLst/>
                          <a:latin typeface="Calibri" charset="0"/>
                        </a:rPr>
                        <a:t>UK MP</a:t>
                      </a:r>
                    </a:p>
                  </a:txBody>
                  <a:tcPr marL="12700" marR="12700" marT="12700" marB="0" anchor="ctr">
                    <a:solidFill>
                      <a:srgbClr val="7030A0"/>
                    </a:solidFill>
                  </a:tcPr>
                </a:tc>
                <a:tc>
                  <a:txBody>
                    <a:bodyPr/>
                    <a:lstStyle/>
                    <a:p>
                      <a:pPr algn="ctr" fontAlgn="b"/>
                      <a:r>
                        <a:rPr lang="nb-NO" sz="1200" b="0" i="0" u="none" strike="noStrike" dirty="0">
                          <a:solidFill>
                            <a:schemeClr val="bg1"/>
                          </a:solidFill>
                          <a:effectLst/>
                          <a:latin typeface="Calibri" charset="0"/>
                        </a:rPr>
                        <a:t>2581.65</a:t>
                      </a:r>
                    </a:p>
                  </a:txBody>
                  <a:tcPr marL="12700" marR="12700" marT="12700" marB="0" anchor="ctr">
                    <a:solidFill>
                      <a:srgbClr val="7030A0"/>
                    </a:solidFill>
                  </a:tcPr>
                </a:tc>
              </a:tr>
              <a:tr h="246380">
                <a:tc>
                  <a:txBody>
                    <a:bodyPr/>
                    <a:lstStyle/>
                    <a:p>
                      <a:pPr algn="ctr" fontAlgn="b"/>
                      <a:r>
                        <a:rPr lang="en-US" sz="1200" b="0" i="0" u="none" strike="noStrike" dirty="0">
                          <a:solidFill>
                            <a:schemeClr val="bg1"/>
                          </a:solidFill>
                          <a:effectLst/>
                          <a:latin typeface="Calibri" charset="0"/>
                        </a:rPr>
                        <a:t>Michael </a:t>
                      </a:r>
                      <a:r>
                        <a:rPr lang="en-US" sz="1200" b="0" i="0" u="none" strike="noStrike" dirty="0" err="1" smtClean="0">
                          <a:solidFill>
                            <a:schemeClr val="bg1"/>
                          </a:solidFill>
                          <a:effectLst/>
                          <a:latin typeface="Calibri" charset="0"/>
                        </a:rPr>
                        <a:t>Nutter</a:t>
                      </a:r>
                      <a:endParaRPr lang="en-US" sz="1200" b="0" i="0" u="none" strike="noStrike" dirty="0">
                        <a:solidFill>
                          <a:schemeClr val="bg1"/>
                        </a:solidFill>
                        <a:effectLst/>
                        <a:latin typeface="Calibri" charset="0"/>
                      </a:endParaRPr>
                    </a:p>
                  </a:txBody>
                  <a:tcPr marL="12700" marR="12700" marT="12700" marB="0" anchor="ctr">
                    <a:solidFill>
                      <a:srgbClr val="7030A0"/>
                    </a:solidFill>
                  </a:tcPr>
                </a:tc>
                <a:tc>
                  <a:txBody>
                    <a:bodyPr/>
                    <a:lstStyle/>
                    <a:p>
                      <a:pPr algn="ctr" fontAlgn="b"/>
                      <a:r>
                        <a:rPr lang="en-US" sz="1200" b="0" i="0" u="none" strike="noStrike" dirty="0">
                          <a:solidFill>
                            <a:schemeClr val="bg1"/>
                          </a:solidFill>
                          <a:effectLst/>
                          <a:latin typeface="Calibri" charset="0"/>
                        </a:rPr>
                        <a:t>Former Philadelphia Mayor</a:t>
                      </a:r>
                    </a:p>
                  </a:txBody>
                  <a:tcPr marL="12700" marR="12700" marT="12700" marB="0" anchor="ctr">
                    <a:solidFill>
                      <a:srgbClr val="7030A0"/>
                    </a:solidFill>
                  </a:tcPr>
                </a:tc>
                <a:tc>
                  <a:txBody>
                    <a:bodyPr/>
                    <a:lstStyle/>
                    <a:p>
                      <a:pPr algn="ctr" fontAlgn="b"/>
                      <a:r>
                        <a:rPr lang="nb-NO" sz="1200" b="0" i="0" u="none" strike="noStrike" dirty="0">
                          <a:solidFill>
                            <a:schemeClr val="bg1"/>
                          </a:solidFill>
                          <a:effectLst/>
                          <a:latin typeface="Calibri" charset="0"/>
                        </a:rPr>
                        <a:t>1901.45</a:t>
                      </a:r>
                    </a:p>
                  </a:txBody>
                  <a:tcPr marL="12700" marR="12700" marT="12700" marB="0" anchor="ctr">
                    <a:solidFill>
                      <a:srgbClr val="7030A0"/>
                    </a:solidFill>
                  </a:tcPr>
                </a:tc>
              </a:tr>
              <a:tr h="259080">
                <a:tc>
                  <a:txBody>
                    <a:bodyPr/>
                    <a:lstStyle/>
                    <a:p>
                      <a:pPr algn="ctr" fontAlgn="b"/>
                      <a:r>
                        <a:rPr lang="en-US" sz="1200" b="0" i="0" u="none" strike="noStrike">
                          <a:solidFill>
                            <a:schemeClr val="bg1"/>
                          </a:solidFill>
                          <a:effectLst/>
                          <a:latin typeface="Calibri" charset="0"/>
                        </a:rPr>
                        <a:t>David Cameron</a:t>
                      </a:r>
                    </a:p>
                  </a:txBody>
                  <a:tcPr marL="12700" marR="12700" marT="12700" marB="0" anchor="ctr">
                    <a:solidFill>
                      <a:srgbClr val="7030A0"/>
                    </a:solidFill>
                  </a:tcPr>
                </a:tc>
                <a:tc>
                  <a:txBody>
                    <a:bodyPr/>
                    <a:lstStyle/>
                    <a:p>
                      <a:pPr algn="ctr" fontAlgn="b"/>
                      <a:r>
                        <a:rPr lang="en-US" sz="1200" b="0" i="0" u="none" strike="noStrike" dirty="0">
                          <a:solidFill>
                            <a:schemeClr val="bg1"/>
                          </a:solidFill>
                          <a:effectLst/>
                          <a:latin typeface="Calibri" charset="0"/>
                        </a:rPr>
                        <a:t>Former UK PM</a:t>
                      </a:r>
                    </a:p>
                  </a:txBody>
                  <a:tcPr marL="12700" marR="12700" marT="12700" marB="0" anchor="ctr">
                    <a:solidFill>
                      <a:srgbClr val="7030A0"/>
                    </a:solidFill>
                  </a:tcPr>
                </a:tc>
                <a:tc>
                  <a:txBody>
                    <a:bodyPr/>
                    <a:lstStyle/>
                    <a:p>
                      <a:pPr algn="ctr" fontAlgn="b"/>
                      <a:r>
                        <a:rPr lang="hr-HR" sz="1200" b="0" i="0" u="none" strike="noStrike" dirty="0">
                          <a:solidFill>
                            <a:schemeClr val="bg1"/>
                          </a:solidFill>
                          <a:effectLst/>
                          <a:latin typeface="Calibri" charset="0"/>
                        </a:rPr>
                        <a:t>1663.8</a:t>
                      </a:r>
                    </a:p>
                  </a:txBody>
                  <a:tcPr marL="12700" marR="12700" marT="12700" marB="0" anchor="ctr">
                    <a:solidFill>
                      <a:srgbClr val="7030A0"/>
                    </a:solidFill>
                  </a:tcPr>
                </a:tc>
              </a:tr>
              <a:tr h="129540">
                <a:tc>
                  <a:txBody>
                    <a:bodyPr/>
                    <a:lstStyle/>
                    <a:p>
                      <a:pPr algn="ctr" fontAlgn="b"/>
                      <a:r>
                        <a:rPr lang="en-US" sz="1200" b="0" i="0" u="none" strike="noStrike" dirty="0">
                          <a:solidFill>
                            <a:schemeClr val="bg1"/>
                          </a:solidFill>
                          <a:effectLst/>
                          <a:latin typeface="Calibri" charset="0"/>
                        </a:rPr>
                        <a:t>Jim Krieger</a:t>
                      </a:r>
                    </a:p>
                  </a:txBody>
                  <a:tcPr marL="12700" marR="12700" marT="12700" marB="0" anchor="ctr">
                    <a:solidFill>
                      <a:srgbClr val="00B050"/>
                    </a:solidFill>
                  </a:tcPr>
                </a:tc>
                <a:tc>
                  <a:txBody>
                    <a:bodyPr/>
                    <a:lstStyle/>
                    <a:p>
                      <a:pPr algn="ctr" fontAlgn="b"/>
                      <a:r>
                        <a:rPr lang="en-US" sz="1200" b="0" i="0" u="none" strike="noStrike" dirty="0">
                          <a:solidFill>
                            <a:schemeClr val="bg1"/>
                          </a:solidFill>
                          <a:effectLst/>
                          <a:latin typeface="Calibri" charset="0"/>
                        </a:rPr>
                        <a:t>Healthy Food America</a:t>
                      </a:r>
                    </a:p>
                  </a:txBody>
                  <a:tcPr marL="12700" marR="12700" marT="12700" marB="0" anchor="ctr">
                    <a:solidFill>
                      <a:srgbClr val="00B050"/>
                    </a:solidFill>
                  </a:tcPr>
                </a:tc>
                <a:tc>
                  <a:txBody>
                    <a:bodyPr/>
                    <a:lstStyle/>
                    <a:p>
                      <a:pPr algn="ctr" fontAlgn="b"/>
                      <a:r>
                        <a:rPr lang="nb-NO" sz="1200" b="0" i="0" u="none" strike="noStrike" dirty="0">
                          <a:solidFill>
                            <a:schemeClr val="bg1"/>
                          </a:solidFill>
                          <a:effectLst/>
                          <a:latin typeface="Calibri" charset="0"/>
                        </a:rPr>
                        <a:t>1465.3</a:t>
                      </a:r>
                    </a:p>
                  </a:txBody>
                  <a:tcPr marL="12700" marR="12700" marT="12700" marB="0" anchor="ctr">
                    <a:solidFill>
                      <a:srgbClr val="00B050"/>
                    </a:solidFill>
                  </a:tcPr>
                </a:tc>
              </a:tr>
              <a:tr h="124460">
                <a:tc>
                  <a:txBody>
                    <a:bodyPr/>
                    <a:lstStyle/>
                    <a:p>
                      <a:pPr algn="ctr" fontAlgn="b"/>
                      <a:r>
                        <a:rPr lang="en-US" sz="1200" b="0" i="0" u="none" strike="noStrike" dirty="0">
                          <a:solidFill>
                            <a:schemeClr val="bg1"/>
                          </a:solidFill>
                          <a:effectLst/>
                          <a:latin typeface="Calibri" charset="0"/>
                        </a:rPr>
                        <a:t>Darrell Clarke</a:t>
                      </a:r>
                    </a:p>
                  </a:txBody>
                  <a:tcPr marL="12700" marR="12700" marT="12700" marB="0" anchor="ctr">
                    <a:solidFill>
                      <a:srgbClr val="7030A0"/>
                    </a:solidFill>
                  </a:tcPr>
                </a:tc>
                <a:tc>
                  <a:txBody>
                    <a:bodyPr/>
                    <a:lstStyle/>
                    <a:p>
                      <a:pPr algn="ctr" fontAlgn="b"/>
                      <a:r>
                        <a:rPr lang="en-US" sz="1200" b="0" i="0" u="none" strike="noStrike" dirty="0">
                          <a:solidFill>
                            <a:schemeClr val="bg1"/>
                          </a:solidFill>
                          <a:effectLst/>
                          <a:latin typeface="Calibri" charset="0"/>
                        </a:rPr>
                        <a:t>Philadelphia City Council</a:t>
                      </a:r>
                    </a:p>
                  </a:txBody>
                  <a:tcPr marL="12700" marR="12700" marT="12700" marB="0" anchor="ctr">
                    <a:solidFill>
                      <a:srgbClr val="7030A0"/>
                    </a:solidFill>
                  </a:tcPr>
                </a:tc>
                <a:tc>
                  <a:txBody>
                    <a:bodyPr/>
                    <a:lstStyle/>
                    <a:p>
                      <a:pPr algn="ctr" fontAlgn="b"/>
                      <a:r>
                        <a:rPr lang="hr-HR" sz="1200" b="0" i="0" u="none" strike="noStrike" dirty="0">
                          <a:solidFill>
                            <a:schemeClr val="bg1"/>
                          </a:solidFill>
                          <a:effectLst/>
                          <a:latin typeface="Calibri" charset="0"/>
                        </a:rPr>
                        <a:t>1453.5</a:t>
                      </a:r>
                    </a:p>
                  </a:txBody>
                  <a:tcPr marL="12700" marR="12700" marT="12700" marB="0" anchor="ctr">
                    <a:solidFill>
                      <a:srgbClr val="7030A0"/>
                    </a:solidFill>
                  </a:tcPr>
                </a:tc>
              </a:tr>
              <a:tr h="215900">
                <a:tc>
                  <a:txBody>
                    <a:bodyPr/>
                    <a:lstStyle/>
                    <a:p>
                      <a:pPr algn="ctr" fontAlgn="b"/>
                      <a:r>
                        <a:rPr lang="en-US" sz="1200" b="0" i="0" u="none" strike="noStrike" dirty="0" err="1">
                          <a:solidFill>
                            <a:schemeClr val="bg1"/>
                          </a:solidFill>
                          <a:effectLst/>
                          <a:latin typeface="Calibri" charset="0"/>
                        </a:rPr>
                        <a:t>Jannie</a:t>
                      </a:r>
                      <a:r>
                        <a:rPr lang="en-US" sz="1200" b="0" i="0" u="none" strike="noStrike" dirty="0">
                          <a:solidFill>
                            <a:schemeClr val="bg1"/>
                          </a:solidFill>
                          <a:effectLst/>
                          <a:latin typeface="Calibri" charset="0"/>
                        </a:rPr>
                        <a:t> </a:t>
                      </a:r>
                      <a:r>
                        <a:rPr lang="en-US" sz="1200" b="0" i="0" u="none" strike="noStrike" dirty="0" smtClean="0">
                          <a:solidFill>
                            <a:schemeClr val="bg1"/>
                          </a:solidFill>
                          <a:effectLst/>
                          <a:latin typeface="Calibri" charset="0"/>
                        </a:rPr>
                        <a:t>Blackwell</a:t>
                      </a:r>
                      <a:endParaRPr lang="en-US" sz="1200" b="0" i="0" u="none" strike="noStrike" dirty="0">
                        <a:solidFill>
                          <a:schemeClr val="bg1"/>
                        </a:solidFill>
                        <a:effectLst/>
                        <a:latin typeface="Calibri" charset="0"/>
                      </a:endParaRPr>
                    </a:p>
                  </a:txBody>
                  <a:tcPr marL="12700" marR="12700" marT="12700" marB="0" anchor="ctr">
                    <a:solidFill>
                      <a:srgbClr val="7030A0"/>
                    </a:solidFill>
                  </a:tcPr>
                </a:tc>
                <a:tc>
                  <a:txBody>
                    <a:bodyPr/>
                    <a:lstStyle/>
                    <a:p>
                      <a:pPr algn="ctr" fontAlgn="b"/>
                      <a:r>
                        <a:rPr lang="en-US" sz="1200" b="0" i="0" u="none" strike="noStrike" dirty="0">
                          <a:solidFill>
                            <a:schemeClr val="bg1"/>
                          </a:solidFill>
                          <a:effectLst/>
                          <a:latin typeface="Calibri" charset="0"/>
                        </a:rPr>
                        <a:t>Philadelphia City Council</a:t>
                      </a:r>
                    </a:p>
                  </a:txBody>
                  <a:tcPr marL="12700" marR="12700" marT="12700" marB="0" anchor="ctr">
                    <a:solidFill>
                      <a:srgbClr val="7030A0"/>
                    </a:solidFill>
                  </a:tcPr>
                </a:tc>
                <a:tc>
                  <a:txBody>
                    <a:bodyPr/>
                    <a:lstStyle/>
                    <a:p>
                      <a:pPr algn="ctr" fontAlgn="b"/>
                      <a:r>
                        <a:rPr lang="tr-TR" sz="1200" b="0" i="0" u="none" strike="noStrike" dirty="0">
                          <a:solidFill>
                            <a:schemeClr val="bg1"/>
                          </a:solidFill>
                          <a:effectLst/>
                          <a:latin typeface="Calibri" charset="0"/>
                        </a:rPr>
                        <a:t>1126.95</a:t>
                      </a:r>
                    </a:p>
                  </a:txBody>
                  <a:tcPr marL="12700" marR="12700" marT="12700" marB="0" anchor="ctr">
                    <a:solidFill>
                      <a:srgbClr val="7030A0"/>
                    </a:solidFill>
                  </a:tcPr>
                </a:tc>
              </a:tr>
              <a:tr h="243840">
                <a:tc>
                  <a:txBody>
                    <a:bodyPr/>
                    <a:lstStyle/>
                    <a:p>
                      <a:pPr algn="ctr" fontAlgn="b"/>
                      <a:r>
                        <a:rPr lang="en-US" sz="1200" b="0" i="0" u="none" strike="noStrike" dirty="0">
                          <a:solidFill>
                            <a:schemeClr val="bg1"/>
                          </a:solidFill>
                          <a:effectLst/>
                          <a:latin typeface="Calibri" charset="0"/>
                        </a:rPr>
                        <a:t>Daniel Grace</a:t>
                      </a:r>
                    </a:p>
                  </a:txBody>
                  <a:tcPr marL="12700" marR="12700" marT="12700" marB="0" anchor="ctr">
                    <a:solidFill>
                      <a:srgbClr val="C00000"/>
                    </a:solidFill>
                  </a:tcPr>
                </a:tc>
                <a:tc>
                  <a:txBody>
                    <a:bodyPr/>
                    <a:lstStyle/>
                    <a:p>
                      <a:pPr algn="ctr" fontAlgn="b"/>
                      <a:r>
                        <a:rPr lang="en-US" sz="1200" b="0" i="0" u="none" strike="noStrike" dirty="0" smtClean="0">
                          <a:solidFill>
                            <a:schemeClr val="bg1"/>
                          </a:solidFill>
                          <a:effectLst/>
                          <a:latin typeface="Calibri" charset="0"/>
                        </a:rPr>
                        <a:t>Teamsters Local 830</a:t>
                      </a:r>
                      <a:endParaRPr lang="en-US" sz="1200" b="0" i="0" u="none" strike="noStrike" dirty="0">
                        <a:solidFill>
                          <a:schemeClr val="bg1"/>
                        </a:solidFill>
                        <a:effectLst/>
                        <a:latin typeface="Calibri" charset="0"/>
                      </a:endParaRPr>
                    </a:p>
                  </a:txBody>
                  <a:tcPr marL="12700" marR="12700" marT="12700" marB="0" anchor="ctr">
                    <a:solidFill>
                      <a:srgbClr val="C00000"/>
                    </a:solidFill>
                  </a:tcPr>
                </a:tc>
                <a:tc>
                  <a:txBody>
                    <a:bodyPr/>
                    <a:lstStyle/>
                    <a:p>
                      <a:pPr algn="ctr" fontAlgn="b"/>
                      <a:r>
                        <a:rPr lang="is-IS" sz="1200" b="0" i="0" u="none" strike="noStrike" dirty="0">
                          <a:solidFill>
                            <a:schemeClr val="bg1"/>
                          </a:solidFill>
                          <a:effectLst/>
                          <a:latin typeface="Calibri" charset="0"/>
                        </a:rPr>
                        <a:t>1041.2</a:t>
                      </a:r>
                    </a:p>
                  </a:txBody>
                  <a:tcPr marL="12700" marR="12700" marT="12700" marB="0" anchor="ctr">
                    <a:solidFill>
                      <a:srgbClr val="C00000"/>
                    </a:solidFill>
                  </a:tcPr>
                </a:tc>
              </a:tr>
              <a:tr h="388144">
                <a:tc>
                  <a:txBody>
                    <a:bodyPr/>
                    <a:lstStyle/>
                    <a:p>
                      <a:pPr algn="ctr" fontAlgn="b"/>
                      <a:r>
                        <a:rPr lang="en-US" sz="1200" b="0" i="0" u="none" strike="noStrike" dirty="0">
                          <a:solidFill>
                            <a:schemeClr val="bg1"/>
                          </a:solidFill>
                          <a:effectLst/>
                          <a:latin typeface="Calibri" charset="0"/>
                        </a:rPr>
                        <a:t>Laura Schmidt</a:t>
                      </a:r>
                    </a:p>
                  </a:txBody>
                  <a:tcPr marL="12700" marR="12700" marT="12700" marB="0" anchor="ctr">
                    <a:solidFill>
                      <a:srgbClr val="00B050"/>
                    </a:solidFill>
                  </a:tcPr>
                </a:tc>
                <a:tc>
                  <a:txBody>
                    <a:bodyPr/>
                    <a:lstStyle/>
                    <a:p>
                      <a:pPr algn="ctr" fontAlgn="b"/>
                      <a:r>
                        <a:rPr lang="en-US" sz="1200" b="0" i="0" u="none" strike="noStrike" dirty="0" smtClean="0">
                          <a:solidFill>
                            <a:schemeClr val="bg1"/>
                          </a:solidFill>
                          <a:effectLst/>
                          <a:latin typeface="Calibri" charset="0"/>
                        </a:rPr>
                        <a:t>Health Policy Professor</a:t>
                      </a:r>
                      <a:endParaRPr lang="en-US" sz="1200" b="0" i="0" u="none" strike="noStrike" dirty="0">
                        <a:solidFill>
                          <a:schemeClr val="bg1"/>
                        </a:solidFill>
                        <a:effectLst/>
                        <a:latin typeface="Calibri" charset="0"/>
                      </a:endParaRPr>
                    </a:p>
                  </a:txBody>
                  <a:tcPr marL="12700" marR="12700" marT="12700" marB="0" anchor="ctr">
                    <a:solidFill>
                      <a:srgbClr val="00B050"/>
                    </a:solidFill>
                  </a:tcPr>
                </a:tc>
                <a:tc>
                  <a:txBody>
                    <a:bodyPr/>
                    <a:lstStyle/>
                    <a:p>
                      <a:pPr algn="ctr" fontAlgn="b"/>
                      <a:r>
                        <a:rPr lang="hr-HR" sz="1200" b="0" i="0" u="none" strike="noStrike" dirty="0">
                          <a:solidFill>
                            <a:schemeClr val="bg1"/>
                          </a:solidFill>
                          <a:effectLst/>
                          <a:latin typeface="Calibri" charset="0"/>
                        </a:rPr>
                        <a:t>928.45</a:t>
                      </a:r>
                    </a:p>
                  </a:txBody>
                  <a:tcPr marL="12700" marR="12700" marT="12700" marB="0" anchor="ctr">
                    <a:solidFill>
                      <a:srgbClr val="00B050"/>
                    </a:solidFill>
                  </a:tcPr>
                </a:tc>
              </a:tr>
              <a:tr h="279876">
                <a:tc>
                  <a:txBody>
                    <a:bodyPr/>
                    <a:lstStyle/>
                    <a:p>
                      <a:pPr algn="ctr" fontAlgn="b"/>
                      <a:r>
                        <a:rPr lang="en-US" sz="1200" b="0" i="0" u="none" strike="noStrike" dirty="0">
                          <a:solidFill>
                            <a:schemeClr val="bg1"/>
                          </a:solidFill>
                          <a:effectLst/>
                          <a:latin typeface="Calibri" charset="0"/>
                        </a:rPr>
                        <a:t>Harold Honickman</a:t>
                      </a:r>
                    </a:p>
                  </a:txBody>
                  <a:tcPr marL="12700" marR="12700" marT="12700" marB="0" anchor="ctr">
                    <a:solidFill>
                      <a:srgbClr val="C00000"/>
                    </a:solidFill>
                  </a:tcPr>
                </a:tc>
                <a:tc>
                  <a:txBody>
                    <a:bodyPr/>
                    <a:lstStyle/>
                    <a:p>
                      <a:pPr algn="ctr" fontAlgn="b"/>
                      <a:r>
                        <a:rPr lang="en-US" sz="1200" b="0" i="0" u="none" strike="noStrike" dirty="0">
                          <a:solidFill>
                            <a:schemeClr val="bg1"/>
                          </a:solidFill>
                          <a:effectLst/>
                          <a:latin typeface="Calibri" charset="0"/>
                        </a:rPr>
                        <a:t>Bottling </a:t>
                      </a:r>
                      <a:r>
                        <a:rPr lang="en-US" sz="1200" b="0" i="0" u="none" strike="noStrike" dirty="0" smtClean="0">
                          <a:solidFill>
                            <a:schemeClr val="bg1"/>
                          </a:solidFill>
                          <a:effectLst/>
                          <a:latin typeface="Calibri" charset="0"/>
                        </a:rPr>
                        <a:t>Businessman</a:t>
                      </a:r>
                      <a:endParaRPr lang="en-US" sz="1200" b="0" i="0" u="none" strike="noStrike" dirty="0">
                        <a:solidFill>
                          <a:schemeClr val="bg1"/>
                        </a:solidFill>
                        <a:effectLst/>
                        <a:latin typeface="Calibri" charset="0"/>
                      </a:endParaRPr>
                    </a:p>
                  </a:txBody>
                  <a:tcPr marL="12700" marR="12700" marT="12700" marB="0" anchor="ctr">
                    <a:solidFill>
                      <a:srgbClr val="C00000"/>
                    </a:solidFill>
                  </a:tcPr>
                </a:tc>
                <a:tc>
                  <a:txBody>
                    <a:bodyPr/>
                    <a:lstStyle/>
                    <a:p>
                      <a:pPr algn="ctr" fontAlgn="b"/>
                      <a:r>
                        <a:rPr lang="en-US" sz="1200" b="0" i="0" u="none" strike="noStrike" dirty="0">
                          <a:solidFill>
                            <a:schemeClr val="bg1"/>
                          </a:solidFill>
                          <a:effectLst/>
                          <a:latin typeface="Calibri" charset="0"/>
                        </a:rPr>
                        <a:t>840</a:t>
                      </a:r>
                    </a:p>
                  </a:txBody>
                  <a:tcPr marL="12700" marR="12700" marT="12700" marB="0" anchor="ctr">
                    <a:solidFill>
                      <a:srgbClr val="C00000"/>
                    </a:solidFill>
                  </a:tcPr>
                </a:tc>
              </a:tr>
              <a:tr h="244316">
                <a:tc>
                  <a:txBody>
                    <a:bodyPr/>
                    <a:lstStyle/>
                    <a:p>
                      <a:pPr algn="ctr" fontAlgn="b"/>
                      <a:r>
                        <a:rPr lang="en-US" sz="1200" b="0" i="0" u="none" strike="noStrike" dirty="0">
                          <a:solidFill>
                            <a:schemeClr val="bg1"/>
                          </a:solidFill>
                          <a:effectLst/>
                          <a:latin typeface="Calibri" charset="0"/>
                        </a:rPr>
                        <a:t>Bernie Sanders </a:t>
                      </a:r>
                    </a:p>
                  </a:txBody>
                  <a:tcPr marL="12700" marR="12700" marT="12700" marB="0" anchor="ctr">
                    <a:solidFill>
                      <a:srgbClr val="7030A0"/>
                    </a:solidFill>
                  </a:tcPr>
                </a:tc>
                <a:tc>
                  <a:txBody>
                    <a:bodyPr/>
                    <a:lstStyle/>
                    <a:p>
                      <a:pPr algn="ctr" fontAlgn="b"/>
                      <a:r>
                        <a:rPr lang="en-US" sz="1200" b="0" i="0" u="none" strike="noStrike" dirty="0" smtClean="0">
                          <a:solidFill>
                            <a:schemeClr val="bg1"/>
                          </a:solidFill>
                          <a:effectLst/>
                          <a:latin typeface="Calibri" charset="0"/>
                        </a:rPr>
                        <a:t>Candidate</a:t>
                      </a:r>
                      <a:endParaRPr lang="en-US" sz="1200" b="0" i="0" u="none" strike="noStrike" dirty="0">
                        <a:solidFill>
                          <a:schemeClr val="bg1"/>
                        </a:solidFill>
                        <a:effectLst/>
                        <a:latin typeface="Calibri" charset="0"/>
                      </a:endParaRPr>
                    </a:p>
                  </a:txBody>
                  <a:tcPr marL="12700" marR="12700" marT="12700" marB="0" anchor="ctr">
                    <a:solidFill>
                      <a:srgbClr val="7030A0"/>
                    </a:solidFill>
                  </a:tcPr>
                </a:tc>
                <a:tc>
                  <a:txBody>
                    <a:bodyPr/>
                    <a:lstStyle/>
                    <a:p>
                      <a:pPr algn="ctr" fontAlgn="b"/>
                      <a:r>
                        <a:rPr lang="hr-HR" sz="1200" b="0" i="0" u="none" strike="noStrike" dirty="0">
                          <a:solidFill>
                            <a:schemeClr val="bg1"/>
                          </a:solidFill>
                          <a:effectLst/>
                          <a:latin typeface="Calibri" charset="0"/>
                        </a:rPr>
                        <a:t>823.8</a:t>
                      </a:r>
                    </a:p>
                  </a:txBody>
                  <a:tcPr marL="12700" marR="12700" marT="12700" marB="0" anchor="ctr">
                    <a:solidFill>
                      <a:srgbClr val="7030A0"/>
                    </a:solidFill>
                  </a:tcPr>
                </a:tc>
              </a:tr>
              <a:tr h="292100">
                <a:tc>
                  <a:txBody>
                    <a:bodyPr/>
                    <a:lstStyle/>
                    <a:p>
                      <a:pPr algn="ctr" fontAlgn="b"/>
                      <a:r>
                        <a:rPr lang="en-US" sz="1200" b="0" i="0" u="none" strike="noStrike" dirty="0">
                          <a:solidFill>
                            <a:schemeClr val="bg1"/>
                          </a:solidFill>
                          <a:effectLst/>
                          <a:latin typeface="Calibri" charset="0"/>
                        </a:rPr>
                        <a:t>Lauren Kane</a:t>
                      </a:r>
                    </a:p>
                  </a:txBody>
                  <a:tcPr marL="12700" marR="12700" marT="12700" marB="0" anchor="ctr">
                    <a:solidFill>
                      <a:srgbClr val="C00000"/>
                    </a:solidFill>
                  </a:tcPr>
                </a:tc>
                <a:tc>
                  <a:txBody>
                    <a:bodyPr/>
                    <a:lstStyle/>
                    <a:p>
                      <a:pPr algn="ctr" fontAlgn="b"/>
                      <a:r>
                        <a:rPr lang="en-US" sz="1200" b="0" i="0" u="none" strike="noStrike" dirty="0" smtClean="0">
                          <a:solidFill>
                            <a:schemeClr val="bg1"/>
                          </a:solidFill>
                          <a:effectLst/>
                          <a:latin typeface="Calibri" charset="0"/>
                        </a:rPr>
                        <a:t>Industry</a:t>
                      </a:r>
                      <a:r>
                        <a:rPr lang="en-US" sz="1200" b="0" i="0" u="none" strike="noStrike" baseline="0" dirty="0" smtClean="0">
                          <a:solidFill>
                            <a:schemeClr val="bg1"/>
                          </a:solidFill>
                          <a:effectLst/>
                          <a:latin typeface="Calibri" charset="0"/>
                        </a:rPr>
                        <a:t> Spokesperson</a:t>
                      </a:r>
                      <a:endParaRPr lang="en-US" sz="1200" b="0" i="0" u="none" strike="noStrike" dirty="0">
                        <a:solidFill>
                          <a:schemeClr val="bg1"/>
                        </a:solidFill>
                        <a:effectLst/>
                        <a:latin typeface="Calibri" charset="0"/>
                      </a:endParaRPr>
                    </a:p>
                  </a:txBody>
                  <a:tcPr marL="12700" marR="12700" marT="12700" marB="0" anchor="ctr">
                    <a:solidFill>
                      <a:srgbClr val="C00000"/>
                    </a:solidFill>
                  </a:tcPr>
                </a:tc>
                <a:tc>
                  <a:txBody>
                    <a:bodyPr/>
                    <a:lstStyle/>
                    <a:p>
                      <a:pPr algn="ctr" fontAlgn="b"/>
                      <a:r>
                        <a:rPr lang="fi-FI" sz="1200" b="0" i="0" u="none" strike="noStrike" dirty="0">
                          <a:solidFill>
                            <a:schemeClr val="bg1"/>
                          </a:solidFill>
                          <a:effectLst/>
                          <a:latin typeface="Calibri" charset="0"/>
                        </a:rPr>
                        <a:t>792.9</a:t>
                      </a:r>
                    </a:p>
                  </a:txBody>
                  <a:tcPr marL="12700" marR="12700" marT="12700" marB="0" anchor="ctr">
                    <a:solidFill>
                      <a:srgbClr val="C00000"/>
                    </a:solidFill>
                  </a:tcPr>
                </a:tc>
              </a:tr>
              <a:tr h="241300">
                <a:tc>
                  <a:txBody>
                    <a:bodyPr/>
                    <a:lstStyle/>
                    <a:p>
                      <a:pPr algn="ctr" fontAlgn="b"/>
                      <a:r>
                        <a:rPr lang="en-US" sz="1200" b="0" i="0" u="none" strike="noStrike" dirty="0">
                          <a:solidFill>
                            <a:schemeClr val="bg1"/>
                          </a:solidFill>
                          <a:effectLst/>
                          <a:latin typeface="Calibri" charset="0"/>
                        </a:rPr>
                        <a:t>Roger Salazar</a:t>
                      </a:r>
                    </a:p>
                  </a:txBody>
                  <a:tcPr marL="12700" marR="12700" marT="12700" marB="0" anchor="ctr">
                    <a:solidFill>
                      <a:srgbClr val="C00000"/>
                    </a:solidFill>
                  </a:tcPr>
                </a:tc>
                <a:tc>
                  <a:txBody>
                    <a:bodyPr/>
                    <a:lstStyle/>
                    <a:p>
                      <a:pPr algn="ctr" fontAlgn="b"/>
                      <a:r>
                        <a:rPr lang="en-US" sz="1200" b="0" i="0" u="none" strike="noStrike" dirty="0">
                          <a:solidFill>
                            <a:schemeClr val="bg1"/>
                          </a:solidFill>
                          <a:effectLst/>
                          <a:latin typeface="Calibri" charset="0"/>
                        </a:rPr>
                        <a:t>Industry </a:t>
                      </a:r>
                      <a:r>
                        <a:rPr lang="en-US" sz="1200" b="0" i="0" u="none" strike="noStrike" dirty="0" smtClean="0">
                          <a:solidFill>
                            <a:schemeClr val="bg1"/>
                          </a:solidFill>
                          <a:effectLst/>
                          <a:latin typeface="Calibri" charset="0"/>
                        </a:rPr>
                        <a:t>Spokesperson</a:t>
                      </a:r>
                      <a:endParaRPr lang="en-US" sz="1200" b="0" i="0" u="none" strike="noStrike" dirty="0">
                        <a:solidFill>
                          <a:schemeClr val="bg1"/>
                        </a:solidFill>
                        <a:effectLst/>
                        <a:latin typeface="Calibri" charset="0"/>
                      </a:endParaRPr>
                    </a:p>
                  </a:txBody>
                  <a:tcPr marL="12700" marR="12700" marT="12700" marB="0" anchor="ctr">
                    <a:solidFill>
                      <a:srgbClr val="C00000"/>
                    </a:solidFill>
                  </a:tcPr>
                </a:tc>
                <a:tc>
                  <a:txBody>
                    <a:bodyPr/>
                    <a:lstStyle/>
                    <a:p>
                      <a:pPr algn="ctr" fontAlgn="b"/>
                      <a:r>
                        <a:rPr lang="hr-HR" sz="1200" b="0" i="0" u="none" strike="noStrike" dirty="0">
                          <a:solidFill>
                            <a:schemeClr val="bg1"/>
                          </a:solidFill>
                          <a:effectLst/>
                          <a:latin typeface="Calibri" charset="0"/>
                        </a:rPr>
                        <a:t>762.15</a:t>
                      </a:r>
                    </a:p>
                  </a:txBody>
                  <a:tcPr marL="12700" marR="12700" marT="12700" marB="0" anchor="ctr">
                    <a:solidFill>
                      <a:srgbClr val="C00000"/>
                    </a:solidFill>
                  </a:tcPr>
                </a:tc>
              </a:tr>
            </a:tbl>
          </a:graphicData>
        </a:graphic>
      </p:graphicFrame>
      <p:graphicFrame>
        <p:nvGraphicFramePr>
          <p:cNvPr id="6" name="Table 5"/>
          <p:cNvGraphicFramePr>
            <a:graphicFrameLocks noGrp="1"/>
          </p:cNvGraphicFramePr>
          <p:nvPr/>
        </p:nvGraphicFramePr>
        <p:xfrm>
          <a:off x="6591300" y="1178599"/>
          <a:ext cx="2324100" cy="1097280"/>
        </p:xfrm>
        <a:graphic>
          <a:graphicData uri="http://schemas.openxmlformats.org/drawingml/2006/table">
            <a:tbl>
              <a:tblPr firstRow="1" bandRow="1">
                <a:tableStyleId>{5C22544A-7EE6-4342-B048-85BDC9FD1C3A}</a:tableStyleId>
              </a:tblPr>
              <a:tblGrid>
                <a:gridCol w="2324100"/>
              </a:tblGrid>
              <a:tr h="245071">
                <a:tc>
                  <a:txBody>
                    <a:bodyPr/>
                    <a:lstStyle/>
                    <a:p>
                      <a:pPr algn="ctr"/>
                      <a:r>
                        <a:rPr lang="en-US" sz="1200" dirty="0" smtClean="0">
                          <a:solidFill>
                            <a:schemeClr val="bg1"/>
                          </a:solidFill>
                        </a:rPr>
                        <a:t>Key</a:t>
                      </a:r>
                      <a:endParaRPr lang="en-US" sz="1200" dirty="0">
                        <a:solidFill>
                          <a:schemeClr val="bg1"/>
                        </a:solidFill>
                      </a:endParaRPr>
                    </a:p>
                  </a:txBody>
                  <a:tcPr>
                    <a:solidFill>
                      <a:schemeClr val="tx1">
                        <a:lumMod val="50000"/>
                        <a:lumOff val="50000"/>
                      </a:schemeClr>
                    </a:solidFill>
                  </a:tcPr>
                </a:tc>
              </a:tr>
              <a:tr h="242558">
                <a:tc>
                  <a:txBody>
                    <a:bodyPr/>
                    <a:lstStyle/>
                    <a:p>
                      <a:pPr algn="ctr"/>
                      <a:r>
                        <a:rPr lang="en-US" sz="1200" dirty="0" smtClean="0">
                          <a:solidFill>
                            <a:schemeClr val="bg1"/>
                          </a:solidFill>
                        </a:rPr>
                        <a:t>Politician</a:t>
                      </a:r>
                      <a:endParaRPr lang="en-US" sz="1200" dirty="0">
                        <a:solidFill>
                          <a:schemeClr val="bg1"/>
                        </a:solidFill>
                      </a:endParaRPr>
                    </a:p>
                  </a:txBody>
                  <a:tcPr>
                    <a:solidFill>
                      <a:srgbClr val="7030A0"/>
                    </a:solidFill>
                  </a:tcPr>
                </a:tc>
              </a:tr>
              <a:tr h="242558">
                <a:tc>
                  <a:txBody>
                    <a:bodyPr/>
                    <a:lstStyle/>
                    <a:p>
                      <a:pPr algn="ctr"/>
                      <a:r>
                        <a:rPr lang="en-US" sz="1200" dirty="0" smtClean="0">
                          <a:solidFill>
                            <a:schemeClr val="bg1"/>
                          </a:solidFill>
                        </a:rPr>
                        <a:t>Health Advocate</a:t>
                      </a:r>
                      <a:endParaRPr lang="en-US" sz="1200" dirty="0">
                        <a:solidFill>
                          <a:schemeClr val="bg1"/>
                        </a:solidFill>
                      </a:endParaRPr>
                    </a:p>
                  </a:txBody>
                  <a:tcPr>
                    <a:solidFill>
                      <a:srgbClr val="00B050"/>
                    </a:solidFill>
                  </a:tcPr>
                </a:tc>
              </a:tr>
              <a:tr h="218440">
                <a:tc>
                  <a:txBody>
                    <a:bodyPr/>
                    <a:lstStyle/>
                    <a:p>
                      <a:pPr algn="ctr"/>
                      <a:r>
                        <a:rPr lang="en-US" sz="1200" dirty="0" smtClean="0">
                          <a:solidFill>
                            <a:schemeClr val="bg1"/>
                          </a:solidFill>
                        </a:rPr>
                        <a:t>Industry</a:t>
                      </a:r>
                      <a:r>
                        <a:rPr lang="en-US" sz="1200" baseline="0" dirty="0" smtClean="0">
                          <a:solidFill>
                            <a:schemeClr val="bg1"/>
                          </a:solidFill>
                        </a:rPr>
                        <a:t> Spokesperson</a:t>
                      </a:r>
                      <a:endParaRPr lang="en-US" sz="1200" dirty="0">
                        <a:solidFill>
                          <a:schemeClr val="bg1"/>
                        </a:solidFill>
                      </a:endParaRPr>
                    </a:p>
                  </a:txBody>
                  <a:tcPr>
                    <a:solidFill>
                      <a:srgbClr val="C00000"/>
                    </a:solidFill>
                  </a:tcPr>
                </a:tc>
              </a:tr>
            </a:tbl>
          </a:graphicData>
        </a:graphic>
      </p:graphicFrame>
      <p:cxnSp>
        <p:nvCxnSpPr>
          <p:cNvPr id="10" name="Straight Connector 9"/>
          <p:cNvCxnSpPr>
            <a:stCxn id="8" idx="3"/>
          </p:cNvCxnSpPr>
          <p:nvPr/>
        </p:nvCxnSpPr>
        <p:spPr>
          <a:xfrm>
            <a:off x="2791480" y="1855431"/>
            <a:ext cx="190500" cy="67122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30" y="2743898"/>
            <a:ext cx="2622550" cy="1369868"/>
          </a:xfrm>
          <a:prstGeom prst="rect">
            <a:avLst/>
          </a:prstGeom>
          <a:ln>
            <a:solidFill>
              <a:schemeClr val="tx1"/>
            </a:solidFill>
          </a:ln>
        </p:spPr>
      </p:pic>
      <p:sp>
        <p:nvSpPr>
          <p:cNvPr id="8" name="TextBox 7"/>
          <p:cNvSpPr txBox="1"/>
          <p:nvPr/>
        </p:nvSpPr>
        <p:spPr>
          <a:xfrm>
            <a:off x="168930" y="1070601"/>
            <a:ext cx="2622550" cy="1569660"/>
          </a:xfrm>
          <a:prstGeom prst="rect">
            <a:avLst/>
          </a:prstGeom>
          <a:solidFill>
            <a:srgbClr val="262626"/>
          </a:solidFill>
          <a:ln>
            <a:solidFill>
              <a:schemeClr val="bg1"/>
            </a:solidFill>
          </a:ln>
        </p:spPr>
        <p:txBody>
          <a:bodyPr wrap="square" rtlCol="0">
            <a:spAutoFit/>
          </a:bodyPr>
          <a:lstStyle/>
          <a:p>
            <a:r>
              <a:rPr lang="en-US" sz="1200" b="1" dirty="0" smtClean="0">
                <a:solidFill>
                  <a:schemeClr val="bg1"/>
                </a:solidFill>
              </a:rPr>
              <a:t>Jamie Oliver – </a:t>
            </a:r>
            <a:r>
              <a:rPr lang="en-US" sz="1200" dirty="0" smtClean="0">
                <a:solidFill>
                  <a:schemeClr val="bg1"/>
                </a:solidFill>
              </a:rPr>
              <a:t>Oliver, the British celebrity chef, has made global efforts to have local governments pass taxes on sugary drinks. Oliver owes his high influencer ranking due to frequent appearances in leading global outlets </a:t>
            </a:r>
            <a:r>
              <a:rPr lang="en-US" sz="1200" dirty="0">
                <a:solidFill>
                  <a:schemeClr val="bg1"/>
                </a:solidFill>
              </a:rPr>
              <a:t>like the BBC, Xinhua News Agency, ABC News and </a:t>
            </a:r>
            <a:r>
              <a:rPr lang="en-US" sz="1200" dirty="0" smtClean="0">
                <a:solidFill>
                  <a:schemeClr val="bg1"/>
                </a:solidFill>
              </a:rPr>
              <a:t>NEWS.com.au.  </a:t>
            </a:r>
            <a:endParaRPr lang="en-US" sz="1200" dirty="0">
              <a:solidFill>
                <a:schemeClr val="bg1"/>
              </a:solidFill>
            </a:endParaRPr>
          </a:p>
        </p:txBody>
      </p:sp>
      <p:sp>
        <p:nvSpPr>
          <p:cNvPr id="13" name="TextBox 12"/>
          <p:cNvSpPr txBox="1"/>
          <p:nvPr/>
        </p:nvSpPr>
        <p:spPr>
          <a:xfrm>
            <a:off x="168930" y="4217403"/>
            <a:ext cx="2622550" cy="1938992"/>
          </a:xfrm>
          <a:prstGeom prst="rect">
            <a:avLst/>
          </a:prstGeom>
          <a:solidFill>
            <a:srgbClr val="262626"/>
          </a:solidFill>
          <a:ln>
            <a:solidFill>
              <a:schemeClr val="bg1"/>
            </a:solidFill>
          </a:ln>
        </p:spPr>
        <p:txBody>
          <a:bodyPr wrap="square" rtlCol="0">
            <a:spAutoFit/>
          </a:bodyPr>
          <a:lstStyle/>
          <a:p>
            <a:r>
              <a:rPr lang="en-US" sz="1200" b="1" dirty="0" smtClean="0">
                <a:solidFill>
                  <a:schemeClr val="bg1"/>
                </a:solidFill>
              </a:rPr>
              <a:t>Laura Schmidt </a:t>
            </a:r>
            <a:r>
              <a:rPr lang="en-US" sz="1200" b="1" dirty="0">
                <a:solidFill>
                  <a:schemeClr val="bg1"/>
                </a:solidFill>
              </a:rPr>
              <a:t>- </a:t>
            </a:r>
            <a:r>
              <a:rPr lang="en-US" sz="1200" dirty="0">
                <a:solidFill>
                  <a:schemeClr val="bg1"/>
                </a:solidFill>
              </a:rPr>
              <a:t>Schmidt, a professor of health policy at the University of California at San Francisco’s School of Medicine, </a:t>
            </a:r>
            <a:r>
              <a:rPr lang="en-US" sz="1200" dirty="0" smtClean="0">
                <a:solidFill>
                  <a:schemeClr val="bg1"/>
                </a:solidFill>
              </a:rPr>
              <a:t>has been a vocal proponent of the soda tax in both San Francisco and Philadelphia. Her high influence ranking was a result of appearing </a:t>
            </a:r>
            <a:r>
              <a:rPr lang="en-US" sz="1200" dirty="0">
                <a:solidFill>
                  <a:schemeClr val="bg1"/>
                </a:solidFill>
              </a:rPr>
              <a:t>in frequently shared </a:t>
            </a:r>
            <a:r>
              <a:rPr lang="en-US" sz="1200" dirty="0" smtClean="0">
                <a:solidFill>
                  <a:schemeClr val="bg1"/>
                </a:solidFill>
              </a:rPr>
              <a:t>articles from lesser known outlets, like the PBS Rundown Blog.</a:t>
            </a:r>
            <a:endParaRPr lang="en-US" sz="1200" dirty="0">
              <a:solidFill>
                <a:schemeClr val="bg1"/>
              </a:solidFill>
            </a:endParaRPr>
          </a:p>
        </p:txBody>
      </p:sp>
      <p:cxnSp>
        <p:nvCxnSpPr>
          <p:cNvPr id="14" name="Straight Connector 13"/>
          <p:cNvCxnSpPr>
            <a:stCxn id="13" idx="3"/>
          </p:cNvCxnSpPr>
          <p:nvPr/>
        </p:nvCxnSpPr>
        <p:spPr>
          <a:xfrm flipV="1">
            <a:off x="2791480" y="4978400"/>
            <a:ext cx="190500" cy="208499"/>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30" y="6209072"/>
            <a:ext cx="2622550" cy="561617"/>
          </a:xfrm>
          <a:prstGeom prst="rect">
            <a:avLst/>
          </a:prstGeom>
          <a:ln>
            <a:solidFill>
              <a:schemeClr val="tx1"/>
            </a:solidFill>
          </a:ln>
        </p:spPr>
      </p:pic>
      <p:sp>
        <p:nvSpPr>
          <p:cNvPr id="19" name="TextBox 18"/>
          <p:cNvSpPr txBox="1"/>
          <p:nvPr/>
        </p:nvSpPr>
        <p:spPr>
          <a:xfrm>
            <a:off x="6591300" y="2526659"/>
            <a:ext cx="2324100" cy="1938992"/>
          </a:xfrm>
          <a:prstGeom prst="rect">
            <a:avLst/>
          </a:prstGeom>
          <a:solidFill>
            <a:srgbClr val="262626"/>
          </a:solidFill>
          <a:ln>
            <a:solidFill>
              <a:schemeClr val="bg1"/>
            </a:solidFill>
          </a:ln>
        </p:spPr>
        <p:txBody>
          <a:bodyPr wrap="square" rtlCol="0">
            <a:spAutoFit/>
          </a:bodyPr>
          <a:lstStyle/>
          <a:p>
            <a:r>
              <a:rPr lang="en-US" sz="1200" b="1" dirty="0" smtClean="0">
                <a:solidFill>
                  <a:schemeClr val="bg1"/>
                </a:solidFill>
              </a:rPr>
              <a:t>Dr. Jim Krieger – </a:t>
            </a:r>
            <a:r>
              <a:rPr lang="en-US" sz="1200" dirty="0" smtClean="0">
                <a:solidFill>
                  <a:schemeClr val="bg1"/>
                </a:solidFill>
              </a:rPr>
              <a:t>Krieger is the executive director of Healthy Food America, and in that capacity has spoken out in favor of the soda tax (primarily around the Philadelphia legislation). Krieger appeared in top-tier and second-tier outlets like the </a:t>
            </a:r>
            <a:r>
              <a:rPr lang="en-US" sz="1200" i="1" dirty="0" smtClean="0">
                <a:solidFill>
                  <a:schemeClr val="bg1"/>
                </a:solidFill>
              </a:rPr>
              <a:t>New York Times </a:t>
            </a:r>
            <a:r>
              <a:rPr lang="en-US" sz="1200" dirty="0" smtClean="0">
                <a:solidFill>
                  <a:schemeClr val="bg1"/>
                </a:solidFill>
              </a:rPr>
              <a:t>and </a:t>
            </a:r>
            <a:r>
              <a:rPr lang="en-US" sz="1200" i="1" dirty="0" smtClean="0">
                <a:solidFill>
                  <a:schemeClr val="bg1"/>
                </a:solidFill>
              </a:rPr>
              <a:t>Politico,</a:t>
            </a:r>
            <a:r>
              <a:rPr lang="en-US" sz="1200" dirty="0" smtClean="0">
                <a:solidFill>
                  <a:schemeClr val="bg1"/>
                </a:solidFill>
              </a:rPr>
              <a:t> driving his high influence ranking in this conversation. </a:t>
            </a:r>
            <a:endParaRPr lang="en-US" sz="1200" dirty="0">
              <a:solidFill>
                <a:schemeClr val="bg1"/>
              </a:solidFill>
            </a:endParaRPr>
          </a:p>
        </p:txBody>
      </p:sp>
      <p:cxnSp>
        <p:nvCxnSpPr>
          <p:cNvPr id="20" name="Straight Connector 19"/>
          <p:cNvCxnSpPr>
            <a:endCxn id="19" idx="1"/>
          </p:cNvCxnSpPr>
          <p:nvPr/>
        </p:nvCxnSpPr>
        <p:spPr>
          <a:xfrm flipV="1">
            <a:off x="6417330" y="3496155"/>
            <a:ext cx="173970" cy="148745"/>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1300" y="4550837"/>
            <a:ext cx="2324100" cy="790079"/>
          </a:xfrm>
          <a:prstGeom prst="rect">
            <a:avLst/>
          </a:prstGeom>
          <a:ln>
            <a:solidFill>
              <a:schemeClr val="tx1"/>
            </a:solidFill>
          </a:ln>
        </p:spPr>
      </p:pic>
      <p:sp>
        <p:nvSpPr>
          <p:cNvPr id="27" name="TextBox 26"/>
          <p:cNvSpPr txBox="1"/>
          <p:nvPr/>
        </p:nvSpPr>
        <p:spPr>
          <a:xfrm>
            <a:off x="6235700" y="6581001"/>
            <a:ext cx="2908300" cy="276999"/>
          </a:xfrm>
          <a:prstGeom prst="rect">
            <a:avLst/>
          </a:prstGeom>
          <a:noFill/>
        </p:spPr>
        <p:txBody>
          <a:bodyPr wrap="square" rtlCol="0">
            <a:spAutoFit/>
          </a:bodyPr>
          <a:lstStyle/>
          <a:p>
            <a:pPr algn="r"/>
            <a:r>
              <a:rPr lang="en-US" sz="1200" smtClean="0">
                <a:solidFill>
                  <a:schemeClr val="bg1"/>
                </a:solidFill>
              </a:rPr>
              <a:t>*See </a:t>
            </a:r>
            <a:r>
              <a:rPr lang="en-US" sz="1200" dirty="0" smtClean="0">
                <a:solidFill>
                  <a:schemeClr val="bg1"/>
                </a:solidFill>
              </a:rPr>
              <a:t>methodology described in appendix.</a:t>
            </a:r>
            <a:endParaRPr lang="en-US" sz="1200" dirty="0">
              <a:solidFill>
                <a:schemeClr val="bg1"/>
              </a:solidFill>
            </a:endParaRPr>
          </a:p>
        </p:txBody>
      </p:sp>
      <p:sp>
        <p:nvSpPr>
          <p:cNvPr id="15" name="TextBox 14"/>
          <p:cNvSpPr txBox="1"/>
          <p:nvPr/>
        </p:nvSpPr>
        <p:spPr>
          <a:xfrm>
            <a:off x="1100792" y="6070223"/>
            <a:ext cx="7527925" cy="510778"/>
          </a:xfrm>
          <a:prstGeom prst="roundRect">
            <a:avLst/>
          </a:prstGeom>
          <a:solidFill>
            <a:srgbClr val="0070C0"/>
          </a:solidFill>
          <a:effectLst>
            <a:outerShdw blurRad="50800" dist="50800" algn="ctr" rotWithShape="0">
              <a:srgbClr val="000000">
                <a:alpha val="43137"/>
              </a:srgbClr>
            </a:outerShdw>
            <a:softEdge rad="0"/>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200" dirty="0" smtClean="0">
                <a:solidFill>
                  <a:schemeClr val="bg1"/>
                </a:solidFill>
              </a:rPr>
              <a:t>Politicians were the most influential figures in the soda tax media landscape. Health advocates were also influential, but often lacked the access to steady mainstream coverage that politicians benefitted from. </a:t>
            </a:r>
            <a:endParaRPr lang="en-US" sz="1200" dirty="0">
              <a:solidFill>
                <a:schemeClr val="bg1"/>
              </a:solidFill>
            </a:endParaRPr>
          </a:p>
        </p:txBody>
      </p:sp>
    </p:spTree>
    <p:extLst>
      <p:ext uri="{BB962C8B-B14F-4D97-AF65-F5344CB8AC3E}">
        <p14:creationId xmlns:p14="http://schemas.microsoft.com/office/powerpoint/2010/main" val="3705093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a:endCxn id="21" idx="3"/>
          </p:cNvCxnSpPr>
          <p:nvPr/>
        </p:nvCxnSpPr>
        <p:spPr>
          <a:xfrm flipH="1" flipV="1">
            <a:off x="2347965" y="4903339"/>
            <a:ext cx="255408" cy="176661"/>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2800" dirty="0" smtClean="0">
                <a:solidFill>
                  <a:schemeClr val="bg1"/>
                </a:solidFill>
                <a:latin typeface="Calibri" charset="0"/>
                <a:ea typeface="Calibri" charset="0"/>
                <a:cs typeface="Calibri" charset="0"/>
              </a:rPr>
              <a:t>Key Organizations</a:t>
            </a:r>
            <a:endParaRPr lang="en-US" sz="2800" dirty="0">
              <a:solidFill>
                <a:schemeClr val="bg1"/>
              </a:solidFill>
              <a:latin typeface="Calibri" charset="0"/>
              <a:ea typeface="Calibri" charset="0"/>
              <a:cs typeface="Calibri" charset="0"/>
            </a:endParaRPr>
          </a:p>
        </p:txBody>
      </p:sp>
      <p:graphicFrame>
        <p:nvGraphicFramePr>
          <p:cNvPr id="5" name="Content Placeholder 4"/>
          <p:cNvGraphicFramePr>
            <a:graphicFrameLocks noGrp="1"/>
          </p:cNvGraphicFramePr>
          <p:nvPr>
            <p:ph idx="1"/>
          </p:nvPr>
        </p:nvGraphicFramePr>
        <p:xfrm>
          <a:off x="2589138" y="843599"/>
          <a:ext cx="4387245" cy="5951220"/>
        </p:xfrm>
        <a:graphic>
          <a:graphicData uri="http://schemas.openxmlformats.org/drawingml/2006/table">
            <a:tbl>
              <a:tblPr firstRow="1" bandRow="1">
                <a:tableStyleId>{5C22544A-7EE6-4342-B048-85BDC9FD1C3A}</a:tableStyleId>
              </a:tblPr>
              <a:tblGrid>
                <a:gridCol w="1517069"/>
                <a:gridCol w="1646622"/>
                <a:gridCol w="1223554"/>
              </a:tblGrid>
              <a:tr h="274001">
                <a:tc>
                  <a:txBody>
                    <a:bodyPr/>
                    <a:lstStyle/>
                    <a:p>
                      <a:pPr algn="ctr"/>
                      <a:r>
                        <a:rPr lang="en-US" sz="1200" dirty="0" smtClean="0">
                          <a:solidFill>
                            <a:schemeClr val="bg1"/>
                          </a:solidFill>
                        </a:rPr>
                        <a:t>Organization</a:t>
                      </a:r>
                      <a:endParaRPr lang="en-US" sz="1200" dirty="0">
                        <a:solidFill>
                          <a:schemeClr val="bg1"/>
                        </a:solidFill>
                      </a:endParaRPr>
                    </a:p>
                  </a:txBody>
                  <a:tcPr anchor="ctr">
                    <a:solidFill>
                      <a:schemeClr val="tx1">
                        <a:lumMod val="50000"/>
                        <a:lumOff val="50000"/>
                      </a:schemeClr>
                    </a:solidFill>
                  </a:tcPr>
                </a:tc>
                <a:tc>
                  <a:txBody>
                    <a:bodyPr/>
                    <a:lstStyle/>
                    <a:p>
                      <a:pPr algn="ctr"/>
                      <a:r>
                        <a:rPr lang="en-US" sz="1200" dirty="0" smtClean="0"/>
                        <a:t>Description</a:t>
                      </a:r>
                      <a:endParaRPr lang="en-US" sz="1200" dirty="0"/>
                    </a:p>
                  </a:txBody>
                  <a:tcPr anchor="ctr">
                    <a:solidFill>
                      <a:schemeClr val="tx1">
                        <a:lumMod val="50000"/>
                        <a:lumOff val="50000"/>
                      </a:schemeClr>
                    </a:solidFill>
                  </a:tcPr>
                </a:tc>
                <a:tc>
                  <a:txBody>
                    <a:bodyPr/>
                    <a:lstStyle/>
                    <a:p>
                      <a:pPr algn="ctr"/>
                      <a:r>
                        <a:rPr lang="en-US" sz="1200" dirty="0" smtClean="0"/>
                        <a:t>Influencer Score</a:t>
                      </a:r>
                      <a:endParaRPr lang="en-US" sz="1200" dirty="0"/>
                    </a:p>
                  </a:txBody>
                  <a:tcPr anchor="ctr">
                    <a:solidFill>
                      <a:schemeClr val="tx1">
                        <a:lumMod val="50000"/>
                        <a:lumOff val="50000"/>
                      </a:schemeClr>
                    </a:solidFill>
                  </a:tcPr>
                </a:tc>
              </a:tr>
              <a:tr h="232410">
                <a:tc>
                  <a:txBody>
                    <a:bodyPr/>
                    <a:lstStyle/>
                    <a:p>
                      <a:pPr algn="ctr" fontAlgn="b"/>
                      <a:r>
                        <a:rPr lang="en-US" sz="1200" b="0" i="0" u="none" strike="noStrike" dirty="0">
                          <a:solidFill>
                            <a:schemeClr val="bg1"/>
                          </a:solidFill>
                          <a:effectLst/>
                          <a:latin typeface="Calibri" charset="0"/>
                        </a:rPr>
                        <a:t>American Beverage </a:t>
                      </a:r>
                      <a:r>
                        <a:rPr lang="en-US" sz="1200" b="0" i="0" u="none" strike="noStrike" dirty="0" smtClean="0">
                          <a:solidFill>
                            <a:schemeClr val="bg1"/>
                          </a:solidFill>
                          <a:effectLst/>
                          <a:latin typeface="Calibri" charset="0"/>
                        </a:rPr>
                        <a:t>Association</a:t>
                      </a:r>
                      <a:endParaRPr lang="en-US" sz="1200" b="0" i="0" u="none" strike="noStrike" dirty="0">
                        <a:solidFill>
                          <a:schemeClr val="bg1"/>
                        </a:solidFill>
                        <a:effectLst/>
                        <a:latin typeface="Calibri" charset="0"/>
                      </a:endParaRPr>
                    </a:p>
                  </a:txBody>
                  <a:tcPr marL="12700" marR="12700" marT="12700" marB="0" anchor="ctr">
                    <a:solidFill>
                      <a:srgbClr val="C00000"/>
                    </a:solidFill>
                  </a:tcPr>
                </a:tc>
                <a:tc>
                  <a:txBody>
                    <a:bodyPr/>
                    <a:lstStyle/>
                    <a:p>
                      <a:pPr algn="ctr" fontAlgn="b"/>
                      <a:r>
                        <a:rPr lang="en-US" sz="1200" b="0" i="0" u="none" strike="noStrike" dirty="0" smtClean="0">
                          <a:solidFill>
                            <a:schemeClr val="bg1"/>
                          </a:solidFill>
                          <a:effectLst/>
                          <a:latin typeface="Calibri" charset="0"/>
                        </a:rPr>
                        <a:t>Beverage Industry</a:t>
                      </a:r>
                      <a:r>
                        <a:rPr lang="en-US" sz="1200" b="0" i="0" u="none" strike="noStrike" baseline="0" dirty="0" smtClean="0">
                          <a:solidFill>
                            <a:schemeClr val="bg1"/>
                          </a:solidFill>
                          <a:effectLst/>
                          <a:latin typeface="Calibri" charset="0"/>
                        </a:rPr>
                        <a:t> Trade Group</a:t>
                      </a:r>
                      <a:endParaRPr lang="en-US" sz="1200" b="0" i="0" u="none" strike="noStrike" dirty="0">
                        <a:solidFill>
                          <a:schemeClr val="bg1"/>
                        </a:solidFill>
                        <a:effectLst/>
                        <a:latin typeface="Calibri" charset="0"/>
                      </a:endParaRPr>
                    </a:p>
                  </a:txBody>
                  <a:tcPr marL="12700" marR="12700" marT="12700" marB="0" anchor="ctr">
                    <a:solidFill>
                      <a:srgbClr val="C00000"/>
                    </a:solidFill>
                  </a:tcPr>
                </a:tc>
                <a:tc>
                  <a:txBody>
                    <a:bodyPr/>
                    <a:lstStyle/>
                    <a:p>
                      <a:pPr algn="ctr" fontAlgn="b"/>
                      <a:r>
                        <a:rPr lang="nb-NO" sz="1200" b="0" i="0" u="none" strike="noStrike" dirty="0">
                          <a:solidFill>
                            <a:schemeClr val="bg1"/>
                          </a:solidFill>
                          <a:effectLst/>
                          <a:latin typeface="Calibri" charset="0"/>
                        </a:rPr>
                        <a:t>5957.7</a:t>
                      </a:r>
                    </a:p>
                  </a:txBody>
                  <a:tcPr marL="12700" marR="12700" marT="12700" marB="0" anchor="ctr">
                    <a:solidFill>
                      <a:srgbClr val="C00000"/>
                    </a:solidFill>
                  </a:tcPr>
                </a:tc>
              </a:tr>
              <a:tr h="370840">
                <a:tc>
                  <a:txBody>
                    <a:bodyPr/>
                    <a:lstStyle/>
                    <a:p>
                      <a:pPr algn="ctr" fontAlgn="b"/>
                      <a:r>
                        <a:rPr lang="en-US" sz="1200" b="0" i="0" u="none" strike="noStrike" dirty="0">
                          <a:solidFill>
                            <a:schemeClr val="bg1"/>
                          </a:solidFill>
                          <a:effectLst/>
                          <a:latin typeface="Calibri" charset="0"/>
                        </a:rPr>
                        <a:t>Center For </a:t>
                      </a:r>
                      <a:r>
                        <a:rPr lang="en-US" sz="1200" b="0" i="0" u="none" strike="noStrike" dirty="0" smtClean="0">
                          <a:solidFill>
                            <a:schemeClr val="bg1"/>
                          </a:solidFill>
                          <a:effectLst/>
                          <a:latin typeface="Calibri" charset="0"/>
                        </a:rPr>
                        <a:t>Science in the Public Interest</a:t>
                      </a:r>
                      <a:endParaRPr lang="en-US" sz="1200" b="0" i="0" u="none" strike="noStrike" dirty="0">
                        <a:solidFill>
                          <a:schemeClr val="bg1"/>
                        </a:solidFill>
                        <a:effectLst/>
                        <a:latin typeface="Calibri" charset="0"/>
                      </a:endParaRPr>
                    </a:p>
                  </a:txBody>
                  <a:tcPr marL="12700" marR="12700" marT="12700" marB="0" anchor="ctr">
                    <a:solidFill>
                      <a:srgbClr val="00B050"/>
                    </a:solidFill>
                  </a:tcPr>
                </a:tc>
                <a:tc>
                  <a:txBody>
                    <a:bodyPr/>
                    <a:lstStyle/>
                    <a:p>
                      <a:pPr algn="ctr" fontAlgn="b"/>
                      <a:r>
                        <a:rPr lang="en-US" sz="1200" b="0" i="0" u="none" strike="noStrike" dirty="0" smtClean="0">
                          <a:solidFill>
                            <a:schemeClr val="bg1"/>
                          </a:solidFill>
                          <a:effectLst/>
                          <a:latin typeface="Calibri" charset="0"/>
                        </a:rPr>
                        <a:t>Nutritional Advocacy Organization</a:t>
                      </a:r>
                      <a:endParaRPr lang="en-US" sz="1200" b="0" i="0" u="none" strike="noStrike" dirty="0">
                        <a:solidFill>
                          <a:schemeClr val="bg1"/>
                        </a:solidFill>
                        <a:effectLst/>
                        <a:latin typeface="Calibri" charset="0"/>
                      </a:endParaRPr>
                    </a:p>
                  </a:txBody>
                  <a:tcPr marL="12700" marR="12700" marT="12700" marB="0" anchor="ctr">
                    <a:solidFill>
                      <a:srgbClr val="00B050"/>
                    </a:solidFill>
                  </a:tcPr>
                </a:tc>
                <a:tc>
                  <a:txBody>
                    <a:bodyPr/>
                    <a:lstStyle/>
                    <a:p>
                      <a:pPr algn="ctr" fontAlgn="b"/>
                      <a:r>
                        <a:rPr lang="is-IS" sz="1200" b="0" i="0" u="none" strike="noStrike" dirty="0">
                          <a:solidFill>
                            <a:schemeClr val="bg1"/>
                          </a:solidFill>
                          <a:effectLst/>
                          <a:latin typeface="Calibri" charset="0"/>
                        </a:rPr>
                        <a:t>1846.55</a:t>
                      </a:r>
                    </a:p>
                  </a:txBody>
                  <a:tcPr marL="12700" marR="12700" marT="12700" marB="0" anchor="ctr">
                    <a:solidFill>
                      <a:srgbClr val="00B050"/>
                    </a:solidFill>
                  </a:tcPr>
                </a:tc>
              </a:tr>
              <a:tr h="370840">
                <a:tc>
                  <a:txBody>
                    <a:bodyPr/>
                    <a:lstStyle/>
                    <a:p>
                      <a:pPr algn="ctr" fontAlgn="b"/>
                      <a:r>
                        <a:rPr lang="en-US" sz="1200" b="0" i="0" u="none" strike="noStrike" dirty="0">
                          <a:solidFill>
                            <a:schemeClr val="bg1"/>
                          </a:solidFill>
                          <a:effectLst/>
                          <a:latin typeface="Calibri" charset="0"/>
                        </a:rPr>
                        <a:t>NHS</a:t>
                      </a:r>
                    </a:p>
                  </a:txBody>
                  <a:tcPr marL="12700" marR="12700" marT="12700" marB="0" anchor="ctr">
                    <a:solidFill>
                      <a:srgbClr val="7030A0"/>
                    </a:solidFill>
                  </a:tcPr>
                </a:tc>
                <a:tc>
                  <a:txBody>
                    <a:bodyPr/>
                    <a:lstStyle/>
                    <a:p>
                      <a:pPr algn="ctr" fontAlgn="b"/>
                      <a:r>
                        <a:rPr lang="en-US" sz="1200" b="0" i="0" u="none" strike="noStrike" dirty="0" smtClean="0">
                          <a:solidFill>
                            <a:schemeClr val="bg1"/>
                          </a:solidFill>
                          <a:effectLst/>
                          <a:latin typeface="Calibri" charset="0"/>
                        </a:rPr>
                        <a:t>England’s Health Authority</a:t>
                      </a:r>
                      <a:endParaRPr lang="en-US" sz="1200" b="0" i="0" u="none" strike="noStrike" dirty="0">
                        <a:solidFill>
                          <a:schemeClr val="bg1"/>
                        </a:solidFill>
                        <a:effectLst/>
                        <a:latin typeface="Calibri" charset="0"/>
                      </a:endParaRPr>
                    </a:p>
                  </a:txBody>
                  <a:tcPr marL="12700" marR="12700" marT="12700" marB="0" anchor="ctr">
                    <a:solidFill>
                      <a:srgbClr val="7030A0"/>
                    </a:solidFill>
                  </a:tcPr>
                </a:tc>
                <a:tc>
                  <a:txBody>
                    <a:bodyPr/>
                    <a:lstStyle/>
                    <a:p>
                      <a:pPr algn="ctr" fontAlgn="b"/>
                      <a:r>
                        <a:rPr lang="is-IS" sz="1200" b="0" i="0" u="none" strike="noStrike" dirty="0">
                          <a:solidFill>
                            <a:schemeClr val="bg1"/>
                          </a:solidFill>
                          <a:effectLst/>
                          <a:latin typeface="Calibri" charset="0"/>
                        </a:rPr>
                        <a:t>1711.2</a:t>
                      </a:r>
                    </a:p>
                  </a:txBody>
                  <a:tcPr marL="12700" marR="12700" marT="12700" marB="0" anchor="ctr">
                    <a:solidFill>
                      <a:srgbClr val="7030A0"/>
                    </a:solidFill>
                  </a:tcPr>
                </a:tc>
              </a:tr>
              <a:tr h="370840">
                <a:tc>
                  <a:txBody>
                    <a:bodyPr/>
                    <a:lstStyle/>
                    <a:p>
                      <a:pPr algn="ctr" fontAlgn="b"/>
                      <a:r>
                        <a:rPr lang="en-US" sz="1200" b="0" i="0" u="none" strike="noStrike" dirty="0" smtClean="0">
                          <a:solidFill>
                            <a:schemeClr val="bg1"/>
                          </a:solidFill>
                          <a:effectLst/>
                          <a:latin typeface="Calibri" charset="0"/>
                        </a:rPr>
                        <a:t>Teamsters</a:t>
                      </a:r>
                      <a:endParaRPr lang="en-US" sz="1200" b="0" i="0" u="none" strike="noStrike" dirty="0">
                        <a:solidFill>
                          <a:schemeClr val="bg1"/>
                        </a:solidFill>
                        <a:effectLst/>
                        <a:latin typeface="Calibri" charset="0"/>
                      </a:endParaRPr>
                    </a:p>
                  </a:txBody>
                  <a:tcPr marL="12700" marR="12700" marT="12700" marB="0" anchor="ctr">
                    <a:solidFill>
                      <a:srgbClr val="C00000"/>
                    </a:solidFill>
                  </a:tcPr>
                </a:tc>
                <a:tc>
                  <a:txBody>
                    <a:bodyPr/>
                    <a:lstStyle/>
                    <a:p>
                      <a:pPr algn="ctr" fontAlgn="b"/>
                      <a:r>
                        <a:rPr lang="en-US" sz="1200" b="0" i="0" u="none" strike="noStrike" dirty="0" smtClean="0">
                          <a:solidFill>
                            <a:schemeClr val="bg1"/>
                          </a:solidFill>
                          <a:effectLst/>
                          <a:latin typeface="Calibri" charset="0"/>
                        </a:rPr>
                        <a:t>National Union and Local Chapters</a:t>
                      </a:r>
                      <a:endParaRPr lang="en-US" sz="1200" b="0" i="0" u="none" strike="noStrike" dirty="0">
                        <a:solidFill>
                          <a:schemeClr val="bg1"/>
                        </a:solidFill>
                        <a:effectLst/>
                        <a:latin typeface="Calibri" charset="0"/>
                      </a:endParaRPr>
                    </a:p>
                  </a:txBody>
                  <a:tcPr marL="12700" marR="12700" marT="12700" marB="0" anchor="ctr">
                    <a:solidFill>
                      <a:srgbClr val="C00000"/>
                    </a:solidFill>
                  </a:tcPr>
                </a:tc>
                <a:tc>
                  <a:txBody>
                    <a:bodyPr/>
                    <a:lstStyle/>
                    <a:p>
                      <a:pPr algn="ctr" fontAlgn="b"/>
                      <a:r>
                        <a:rPr lang="uk-UA" sz="1200" b="0" i="0" u="none" strike="noStrike" dirty="0">
                          <a:solidFill>
                            <a:schemeClr val="bg1"/>
                          </a:solidFill>
                          <a:effectLst/>
                          <a:latin typeface="Calibri" charset="0"/>
                        </a:rPr>
                        <a:t>1477.45</a:t>
                      </a:r>
                    </a:p>
                  </a:txBody>
                  <a:tcPr marL="12700" marR="12700" marT="12700" marB="0" anchor="ctr">
                    <a:solidFill>
                      <a:srgbClr val="C00000"/>
                    </a:solidFill>
                  </a:tcPr>
                </a:tc>
              </a:tr>
              <a:tr h="370840">
                <a:tc>
                  <a:txBody>
                    <a:bodyPr/>
                    <a:lstStyle/>
                    <a:p>
                      <a:pPr algn="ctr" fontAlgn="b"/>
                      <a:r>
                        <a:rPr lang="en-US" sz="1200" b="0" i="0" u="none" strike="noStrike" dirty="0">
                          <a:solidFill>
                            <a:schemeClr val="bg1"/>
                          </a:solidFill>
                          <a:effectLst/>
                          <a:latin typeface="Calibri" charset="0"/>
                        </a:rPr>
                        <a:t>Healthy Food America</a:t>
                      </a:r>
                    </a:p>
                  </a:txBody>
                  <a:tcPr marL="12700" marR="12700" marT="12700" marB="0" anchor="ctr">
                    <a:solidFill>
                      <a:srgbClr val="00B05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chemeClr val="bg1"/>
                          </a:solidFill>
                          <a:effectLst/>
                          <a:latin typeface="Calibri" charset="0"/>
                        </a:rPr>
                        <a:t>Nutritional Advocacy Organization</a:t>
                      </a:r>
                    </a:p>
                  </a:txBody>
                  <a:tcPr marL="12700" marR="12700" marT="12700" marB="0" anchor="ctr">
                    <a:solidFill>
                      <a:srgbClr val="00B050"/>
                    </a:solidFill>
                  </a:tcPr>
                </a:tc>
                <a:tc>
                  <a:txBody>
                    <a:bodyPr/>
                    <a:lstStyle/>
                    <a:p>
                      <a:pPr algn="ctr" fontAlgn="b"/>
                      <a:r>
                        <a:rPr lang="is-IS" sz="1200" b="0" i="0" u="none" strike="noStrike" dirty="0">
                          <a:solidFill>
                            <a:schemeClr val="bg1"/>
                          </a:solidFill>
                          <a:effectLst/>
                          <a:latin typeface="Calibri" charset="0"/>
                        </a:rPr>
                        <a:t>1437</a:t>
                      </a:r>
                    </a:p>
                  </a:txBody>
                  <a:tcPr marL="12700" marR="12700" marT="12700" marB="0" anchor="ctr">
                    <a:solidFill>
                      <a:srgbClr val="00B050"/>
                    </a:solidFill>
                  </a:tcPr>
                </a:tc>
              </a:tr>
              <a:tr h="235901">
                <a:tc>
                  <a:txBody>
                    <a:bodyPr/>
                    <a:lstStyle/>
                    <a:p>
                      <a:pPr algn="ctr" fontAlgn="b"/>
                      <a:r>
                        <a:rPr lang="en-US" sz="1200" b="0" i="0" u="none" strike="noStrike">
                          <a:solidFill>
                            <a:schemeClr val="bg1"/>
                          </a:solidFill>
                          <a:effectLst/>
                          <a:latin typeface="Calibri" charset="0"/>
                        </a:rPr>
                        <a:t>World Health Organization</a:t>
                      </a:r>
                    </a:p>
                  </a:txBody>
                  <a:tcPr marL="12700" marR="12700" marT="12700" marB="0" anchor="ctr">
                    <a:solidFill>
                      <a:srgbClr val="7030A0"/>
                    </a:solidFill>
                  </a:tcPr>
                </a:tc>
                <a:tc>
                  <a:txBody>
                    <a:bodyPr/>
                    <a:lstStyle/>
                    <a:p>
                      <a:pPr algn="ctr" fontAlgn="b"/>
                      <a:r>
                        <a:rPr lang="en-US" sz="1200" b="0" i="0" u="none" strike="noStrike" dirty="0" smtClean="0">
                          <a:solidFill>
                            <a:schemeClr val="bg1"/>
                          </a:solidFill>
                          <a:effectLst/>
                          <a:latin typeface="Calibri" charset="0"/>
                        </a:rPr>
                        <a:t>U.N.</a:t>
                      </a:r>
                      <a:r>
                        <a:rPr lang="en-US" sz="1200" b="0" i="0" u="none" strike="noStrike" baseline="0" dirty="0" smtClean="0">
                          <a:solidFill>
                            <a:schemeClr val="bg1"/>
                          </a:solidFill>
                          <a:effectLst/>
                          <a:latin typeface="Calibri" charset="0"/>
                        </a:rPr>
                        <a:t> Health Agency</a:t>
                      </a:r>
                      <a:endParaRPr lang="en-US" sz="1200" b="0" i="0" u="none" strike="noStrike" dirty="0">
                        <a:solidFill>
                          <a:schemeClr val="bg1"/>
                        </a:solidFill>
                        <a:effectLst/>
                        <a:latin typeface="Calibri" charset="0"/>
                      </a:endParaRPr>
                    </a:p>
                  </a:txBody>
                  <a:tcPr marL="12700" marR="12700" marT="12700" marB="0" anchor="ctr">
                    <a:solidFill>
                      <a:srgbClr val="7030A0"/>
                    </a:solidFill>
                  </a:tcPr>
                </a:tc>
                <a:tc>
                  <a:txBody>
                    <a:bodyPr/>
                    <a:lstStyle/>
                    <a:p>
                      <a:pPr algn="ctr" fontAlgn="b"/>
                      <a:r>
                        <a:rPr lang="hr-HR" sz="1200" b="0" i="0" u="none" strike="noStrike" dirty="0">
                          <a:solidFill>
                            <a:schemeClr val="bg1"/>
                          </a:solidFill>
                          <a:effectLst/>
                          <a:latin typeface="Calibri" charset="0"/>
                        </a:rPr>
                        <a:t>1082.45</a:t>
                      </a:r>
                    </a:p>
                  </a:txBody>
                  <a:tcPr marL="12700" marR="12700" marT="12700" marB="0" anchor="ctr">
                    <a:solidFill>
                      <a:srgbClr val="7030A0"/>
                    </a:solidFill>
                  </a:tcPr>
                </a:tc>
              </a:tr>
              <a:tr h="263841">
                <a:tc>
                  <a:txBody>
                    <a:bodyPr/>
                    <a:lstStyle/>
                    <a:p>
                      <a:pPr algn="ctr" fontAlgn="b"/>
                      <a:r>
                        <a:rPr lang="en-US" sz="1200" b="0" i="0" u="none" strike="noStrike" dirty="0" smtClean="0">
                          <a:solidFill>
                            <a:schemeClr val="bg1"/>
                          </a:solidFill>
                          <a:effectLst/>
                          <a:latin typeface="Calibri" charset="0"/>
                        </a:rPr>
                        <a:t>Health </a:t>
                      </a:r>
                      <a:r>
                        <a:rPr lang="en-US" sz="1200" b="0" i="0" u="none" strike="noStrike" dirty="0">
                          <a:solidFill>
                            <a:schemeClr val="bg1"/>
                          </a:solidFill>
                          <a:effectLst/>
                          <a:latin typeface="Calibri" charset="0"/>
                        </a:rPr>
                        <a:t>And Human </a:t>
                      </a:r>
                      <a:r>
                        <a:rPr lang="en-US" sz="1200" b="0" i="0" u="none" strike="noStrike" dirty="0" smtClean="0">
                          <a:solidFill>
                            <a:schemeClr val="bg1"/>
                          </a:solidFill>
                          <a:effectLst/>
                          <a:latin typeface="Calibri" charset="0"/>
                        </a:rPr>
                        <a:t>Services</a:t>
                      </a:r>
                      <a:endParaRPr lang="en-US" sz="1200" b="0" i="0" u="none" strike="noStrike" dirty="0">
                        <a:solidFill>
                          <a:schemeClr val="bg1"/>
                        </a:solidFill>
                        <a:effectLst/>
                        <a:latin typeface="Calibri" charset="0"/>
                      </a:endParaRPr>
                    </a:p>
                  </a:txBody>
                  <a:tcPr marL="12700" marR="12700" marT="12700" marB="0" anchor="ctr">
                    <a:solidFill>
                      <a:srgbClr val="7030A0"/>
                    </a:solidFill>
                  </a:tcPr>
                </a:tc>
                <a:tc>
                  <a:txBody>
                    <a:bodyPr/>
                    <a:lstStyle/>
                    <a:p>
                      <a:pPr algn="ctr" fontAlgn="b"/>
                      <a:r>
                        <a:rPr lang="en-US" sz="1200" b="0" i="0" u="none" strike="noStrike" dirty="0" smtClean="0">
                          <a:solidFill>
                            <a:schemeClr val="bg1"/>
                          </a:solidFill>
                          <a:effectLst/>
                          <a:latin typeface="Calibri" charset="0"/>
                        </a:rPr>
                        <a:t>U.S.</a:t>
                      </a:r>
                      <a:r>
                        <a:rPr lang="en-US" sz="1200" b="0" i="0" u="none" strike="noStrike" baseline="0" dirty="0" smtClean="0">
                          <a:solidFill>
                            <a:schemeClr val="bg1"/>
                          </a:solidFill>
                          <a:effectLst/>
                          <a:latin typeface="Calibri" charset="0"/>
                        </a:rPr>
                        <a:t> Health Authority</a:t>
                      </a:r>
                      <a:endParaRPr lang="en-US" sz="1200" b="0" i="0" u="none" strike="noStrike" dirty="0">
                        <a:solidFill>
                          <a:schemeClr val="bg1"/>
                        </a:solidFill>
                        <a:effectLst/>
                        <a:latin typeface="Calibri" charset="0"/>
                      </a:endParaRPr>
                    </a:p>
                  </a:txBody>
                  <a:tcPr marL="12700" marR="12700" marT="12700" marB="0" anchor="ctr">
                    <a:solidFill>
                      <a:srgbClr val="7030A0"/>
                    </a:solidFill>
                  </a:tcPr>
                </a:tc>
                <a:tc>
                  <a:txBody>
                    <a:bodyPr/>
                    <a:lstStyle/>
                    <a:p>
                      <a:pPr algn="ctr" fontAlgn="b"/>
                      <a:r>
                        <a:rPr lang="nb-NO" sz="1200" b="0" i="0" u="none" strike="noStrike" dirty="0">
                          <a:solidFill>
                            <a:schemeClr val="bg1"/>
                          </a:solidFill>
                          <a:effectLst/>
                          <a:latin typeface="Calibri" charset="0"/>
                        </a:rPr>
                        <a:t>991.6</a:t>
                      </a:r>
                    </a:p>
                  </a:txBody>
                  <a:tcPr marL="12700" marR="12700" marT="12700" marB="0" anchor="ctr">
                    <a:solidFill>
                      <a:srgbClr val="7030A0"/>
                    </a:solidFill>
                  </a:tcPr>
                </a:tc>
              </a:tr>
              <a:tr h="370840">
                <a:tc>
                  <a:txBody>
                    <a:bodyPr/>
                    <a:lstStyle/>
                    <a:p>
                      <a:pPr algn="ctr" fontAlgn="b"/>
                      <a:r>
                        <a:rPr lang="en-US" sz="1200" b="0" i="0" u="none" strike="noStrike" dirty="0">
                          <a:solidFill>
                            <a:schemeClr val="bg1"/>
                          </a:solidFill>
                          <a:effectLst/>
                          <a:latin typeface="Calibri" charset="0"/>
                        </a:rPr>
                        <a:t>Public Health England</a:t>
                      </a:r>
                    </a:p>
                  </a:txBody>
                  <a:tcPr marL="12700" marR="12700" marT="12700" marB="0" anchor="ctr">
                    <a:solidFill>
                      <a:srgbClr val="00B050"/>
                    </a:solidFill>
                  </a:tcPr>
                </a:tc>
                <a:tc>
                  <a:txBody>
                    <a:bodyPr/>
                    <a:lstStyle/>
                    <a:p>
                      <a:pPr algn="ctr" fontAlgn="b"/>
                      <a:r>
                        <a:rPr lang="en-US" sz="1200" b="0" i="0" u="none" strike="noStrike" dirty="0" smtClean="0">
                          <a:solidFill>
                            <a:schemeClr val="bg1"/>
                          </a:solidFill>
                          <a:effectLst/>
                          <a:latin typeface="Calibri" charset="0"/>
                        </a:rPr>
                        <a:t>Health Advocacy Organization</a:t>
                      </a:r>
                      <a:endParaRPr lang="en-US" sz="1200" b="0" i="0" u="none" strike="noStrike" dirty="0">
                        <a:solidFill>
                          <a:schemeClr val="bg1"/>
                        </a:solidFill>
                        <a:effectLst/>
                        <a:latin typeface="Calibri" charset="0"/>
                      </a:endParaRPr>
                    </a:p>
                  </a:txBody>
                  <a:tcPr marL="12700" marR="12700" marT="12700" marB="0" anchor="ctr">
                    <a:solidFill>
                      <a:srgbClr val="00B050"/>
                    </a:solidFill>
                  </a:tcPr>
                </a:tc>
                <a:tc>
                  <a:txBody>
                    <a:bodyPr/>
                    <a:lstStyle/>
                    <a:p>
                      <a:pPr algn="ctr" fontAlgn="b"/>
                      <a:r>
                        <a:rPr lang="nb-NO" sz="1200" b="0" i="0" u="none" strike="noStrike" dirty="0">
                          <a:solidFill>
                            <a:schemeClr val="bg1"/>
                          </a:solidFill>
                          <a:effectLst/>
                          <a:latin typeface="Calibri" charset="0"/>
                        </a:rPr>
                        <a:t>782.95</a:t>
                      </a:r>
                    </a:p>
                  </a:txBody>
                  <a:tcPr marL="12700" marR="12700" marT="12700" marB="0" anchor="ctr">
                    <a:solidFill>
                      <a:srgbClr val="00B050"/>
                    </a:solidFill>
                  </a:tcPr>
                </a:tc>
              </a:tr>
              <a:tr h="370840">
                <a:tc>
                  <a:txBody>
                    <a:bodyPr/>
                    <a:lstStyle/>
                    <a:p>
                      <a:pPr algn="ctr" fontAlgn="b"/>
                      <a:r>
                        <a:rPr lang="en-US" sz="1200" b="0" i="0" u="none" strike="noStrike" dirty="0">
                          <a:solidFill>
                            <a:schemeClr val="bg1"/>
                          </a:solidFill>
                          <a:effectLst/>
                          <a:latin typeface="Calibri" charset="0"/>
                        </a:rPr>
                        <a:t>American Heart </a:t>
                      </a:r>
                      <a:r>
                        <a:rPr lang="en-US" sz="1200" b="0" i="0" u="none" strike="noStrike" dirty="0" smtClean="0">
                          <a:solidFill>
                            <a:schemeClr val="bg1"/>
                          </a:solidFill>
                          <a:effectLst/>
                          <a:latin typeface="Calibri" charset="0"/>
                        </a:rPr>
                        <a:t>Association</a:t>
                      </a:r>
                      <a:endParaRPr lang="en-US" sz="1200" b="0" i="0" u="none" strike="noStrike" dirty="0">
                        <a:solidFill>
                          <a:schemeClr val="bg1"/>
                        </a:solidFill>
                        <a:effectLst/>
                        <a:latin typeface="Calibri" charset="0"/>
                      </a:endParaRPr>
                    </a:p>
                  </a:txBody>
                  <a:tcPr marL="12700" marR="12700" marT="12700" marB="0" anchor="ctr">
                    <a:solidFill>
                      <a:srgbClr val="00B05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chemeClr val="bg1"/>
                          </a:solidFill>
                          <a:effectLst/>
                          <a:latin typeface="Calibri" charset="0"/>
                        </a:rPr>
                        <a:t>Health Advocacy and Research Organization</a:t>
                      </a:r>
                    </a:p>
                  </a:txBody>
                  <a:tcPr marL="12700" marR="12700" marT="12700" marB="0" anchor="ctr">
                    <a:solidFill>
                      <a:srgbClr val="00B050"/>
                    </a:solidFill>
                  </a:tcPr>
                </a:tc>
                <a:tc>
                  <a:txBody>
                    <a:bodyPr/>
                    <a:lstStyle/>
                    <a:p>
                      <a:pPr algn="ctr" fontAlgn="b"/>
                      <a:r>
                        <a:rPr lang="hr-HR" sz="1200" b="0" i="0" u="none" strike="noStrike" dirty="0">
                          <a:solidFill>
                            <a:schemeClr val="bg1"/>
                          </a:solidFill>
                          <a:effectLst/>
                          <a:latin typeface="Calibri" charset="0"/>
                        </a:rPr>
                        <a:t>651.05</a:t>
                      </a:r>
                    </a:p>
                  </a:txBody>
                  <a:tcPr marL="12700" marR="12700" marT="12700" marB="0" anchor="ctr">
                    <a:solidFill>
                      <a:srgbClr val="00B050"/>
                    </a:solidFill>
                  </a:tcPr>
                </a:tc>
              </a:tr>
              <a:tr h="334961">
                <a:tc>
                  <a:txBody>
                    <a:bodyPr/>
                    <a:lstStyle/>
                    <a:p>
                      <a:pPr algn="ctr" fontAlgn="b"/>
                      <a:r>
                        <a:rPr lang="en-US" sz="1200" b="0" i="0" u="none" strike="noStrike" dirty="0">
                          <a:solidFill>
                            <a:schemeClr val="bg1"/>
                          </a:solidFill>
                          <a:effectLst/>
                          <a:latin typeface="Calibri" charset="0"/>
                        </a:rPr>
                        <a:t>Beverage Association </a:t>
                      </a:r>
                      <a:r>
                        <a:rPr lang="en-US" sz="1200" b="0" i="0" u="none" strike="noStrike" dirty="0" smtClean="0">
                          <a:solidFill>
                            <a:schemeClr val="bg1"/>
                          </a:solidFill>
                          <a:effectLst/>
                          <a:latin typeface="Calibri" charset="0"/>
                        </a:rPr>
                        <a:t>of </a:t>
                      </a:r>
                      <a:r>
                        <a:rPr lang="en-US" sz="1200" b="0" i="0" u="none" strike="noStrike" dirty="0">
                          <a:solidFill>
                            <a:schemeClr val="bg1"/>
                          </a:solidFill>
                          <a:effectLst/>
                          <a:latin typeface="Calibri" charset="0"/>
                        </a:rPr>
                        <a:t>South Africa</a:t>
                      </a:r>
                    </a:p>
                  </a:txBody>
                  <a:tcPr marL="12700" marR="12700" marT="12700" marB="0" anchor="ctr">
                    <a:solidFill>
                      <a:srgbClr val="C00000"/>
                    </a:solidFill>
                  </a:tcPr>
                </a:tc>
                <a:tc>
                  <a:txBody>
                    <a:bodyPr/>
                    <a:lstStyle/>
                    <a:p>
                      <a:pPr algn="ctr" fontAlgn="b"/>
                      <a:r>
                        <a:rPr lang="en-US" sz="1200" b="0" i="0" u="none" strike="noStrike" dirty="0" smtClean="0">
                          <a:solidFill>
                            <a:schemeClr val="bg1"/>
                          </a:solidFill>
                          <a:effectLst/>
                          <a:latin typeface="Calibri" charset="0"/>
                        </a:rPr>
                        <a:t>South Africa Beverage</a:t>
                      </a:r>
                      <a:r>
                        <a:rPr lang="en-US" sz="1200" b="0" i="0" u="none" strike="noStrike" baseline="0" dirty="0" smtClean="0">
                          <a:solidFill>
                            <a:schemeClr val="bg1"/>
                          </a:solidFill>
                          <a:effectLst/>
                          <a:latin typeface="Calibri" charset="0"/>
                        </a:rPr>
                        <a:t> Industry Trade Group</a:t>
                      </a:r>
                      <a:endParaRPr lang="en-US" sz="1200" b="0" i="0" u="none" strike="noStrike" dirty="0">
                        <a:solidFill>
                          <a:schemeClr val="bg1"/>
                        </a:solidFill>
                        <a:effectLst/>
                        <a:latin typeface="Calibri" charset="0"/>
                      </a:endParaRPr>
                    </a:p>
                  </a:txBody>
                  <a:tcPr marL="12700" marR="12700" marT="12700" marB="0" anchor="ctr">
                    <a:solidFill>
                      <a:srgbClr val="C00000"/>
                    </a:solidFill>
                  </a:tcPr>
                </a:tc>
                <a:tc>
                  <a:txBody>
                    <a:bodyPr/>
                    <a:lstStyle/>
                    <a:p>
                      <a:pPr algn="ctr" fontAlgn="b"/>
                      <a:r>
                        <a:rPr lang="nb-NO" sz="1200" b="0" i="0" u="none" strike="noStrike" dirty="0">
                          <a:solidFill>
                            <a:schemeClr val="bg1"/>
                          </a:solidFill>
                          <a:effectLst/>
                          <a:latin typeface="Calibri" charset="0"/>
                        </a:rPr>
                        <a:t>637.4</a:t>
                      </a:r>
                    </a:p>
                  </a:txBody>
                  <a:tcPr marL="12700" marR="12700" marT="12700" marB="0" anchor="ctr">
                    <a:solidFill>
                      <a:srgbClr val="C00000"/>
                    </a:solidFill>
                  </a:tcPr>
                </a:tc>
              </a:tr>
              <a:tr h="370840">
                <a:tc>
                  <a:txBody>
                    <a:bodyPr/>
                    <a:lstStyle/>
                    <a:p>
                      <a:pPr algn="ctr" fontAlgn="b"/>
                      <a:r>
                        <a:rPr lang="en-US" sz="1200" b="0" i="0" u="none" strike="noStrike" dirty="0" smtClean="0">
                          <a:solidFill>
                            <a:schemeClr val="bg1"/>
                          </a:solidFill>
                          <a:effectLst/>
                          <a:latin typeface="Calibri" charset="0"/>
                        </a:rPr>
                        <a:t>NAACP</a:t>
                      </a:r>
                      <a:endParaRPr lang="en-US" sz="1200" b="0" i="0" u="none" strike="noStrike" dirty="0">
                        <a:solidFill>
                          <a:schemeClr val="bg1"/>
                        </a:solidFill>
                        <a:effectLst/>
                        <a:latin typeface="Calibri" charset="0"/>
                      </a:endParaRPr>
                    </a:p>
                  </a:txBody>
                  <a:tcPr marL="12700" marR="12700" marT="12700" marB="0" anchor="ctr">
                    <a:solidFill>
                      <a:srgbClr val="00B050"/>
                    </a:solidFill>
                  </a:tcPr>
                </a:tc>
                <a:tc>
                  <a:txBody>
                    <a:bodyPr/>
                    <a:lstStyle/>
                    <a:p>
                      <a:pPr algn="ctr" fontAlgn="b"/>
                      <a:r>
                        <a:rPr lang="en-US" sz="1200" b="0" i="0" u="none" strike="noStrike" dirty="0" smtClean="0">
                          <a:solidFill>
                            <a:schemeClr val="bg1"/>
                          </a:solidFill>
                          <a:effectLst/>
                          <a:latin typeface="Calibri" charset="0"/>
                        </a:rPr>
                        <a:t>Anti-Discrimination</a:t>
                      </a:r>
                      <a:r>
                        <a:rPr lang="en-US" sz="1200" b="0" i="0" u="none" strike="noStrike" baseline="0" dirty="0" smtClean="0">
                          <a:solidFill>
                            <a:schemeClr val="bg1"/>
                          </a:solidFill>
                          <a:effectLst/>
                          <a:latin typeface="Calibri" charset="0"/>
                        </a:rPr>
                        <a:t> Advocacy Organization</a:t>
                      </a:r>
                      <a:endParaRPr lang="en-US" sz="1200" b="0" i="0" u="none" strike="noStrike" dirty="0">
                        <a:solidFill>
                          <a:schemeClr val="bg1"/>
                        </a:solidFill>
                        <a:effectLst/>
                        <a:latin typeface="Calibri" charset="0"/>
                      </a:endParaRPr>
                    </a:p>
                  </a:txBody>
                  <a:tcPr marL="12700" marR="12700" marT="12700" marB="0" anchor="ctr">
                    <a:solidFill>
                      <a:srgbClr val="00B050"/>
                    </a:solidFill>
                  </a:tcPr>
                </a:tc>
                <a:tc>
                  <a:txBody>
                    <a:bodyPr/>
                    <a:lstStyle/>
                    <a:p>
                      <a:pPr algn="ctr" fontAlgn="b"/>
                      <a:r>
                        <a:rPr lang="nb-NO" sz="1200" b="0" i="0" u="none" strike="noStrike" dirty="0">
                          <a:solidFill>
                            <a:schemeClr val="bg1"/>
                          </a:solidFill>
                          <a:effectLst/>
                          <a:latin typeface="Calibri" charset="0"/>
                        </a:rPr>
                        <a:t>500.6</a:t>
                      </a:r>
                    </a:p>
                  </a:txBody>
                  <a:tcPr marL="12700" marR="12700" marT="12700" marB="0" anchor="ctr">
                    <a:solidFill>
                      <a:srgbClr val="00B050"/>
                    </a:solidFill>
                  </a:tcPr>
                </a:tc>
              </a:tr>
              <a:tr h="370840">
                <a:tc>
                  <a:txBody>
                    <a:bodyPr/>
                    <a:lstStyle/>
                    <a:p>
                      <a:pPr algn="ctr" fontAlgn="b"/>
                      <a:r>
                        <a:rPr lang="en-US" sz="1200" b="0" i="0" u="none" strike="noStrike" dirty="0">
                          <a:solidFill>
                            <a:schemeClr val="bg1"/>
                          </a:solidFill>
                          <a:effectLst/>
                          <a:latin typeface="Calibri" charset="0"/>
                        </a:rPr>
                        <a:t>Food &amp; Drink Federation</a:t>
                      </a:r>
                    </a:p>
                  </a:txBody>
                  <a:tcPr marL="12700" marR="12700" marT="12700" marB="0" anchor="ctr">
                    <a:solidFill>
                      <a:srgbClr val="C0000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chemeClr val="bg1"/>
                          </a:solidFill>
                          <a:effectLst/>
                          <a:latin typeface="Calibri" charset="0"/>
                        </a:rPr>
                        <a:t>UK Beverage</a:t>
                      </a:r>
                      <a:r>
                        <a:rPr lang="en-US" sz="1200" b="0" i="0" u="none" strike="noStrike" baseline="0" dirty="0" smtClean="0">
                          <a:solidFill>
                            <a:schemeClr val="bg1"/>
                          </a:solidFill>
                          <a:effectLst/>
                          <a:latin typeface="Calibri" charset="0"/>
                        </a:rPr>
                        <a:t> Industry Trade Group</a:t>
                      </a:r>
                      <a:endParaRPr lang="en-US" sz="1200" b="0" i="0" u="none" strike="noStrike" dirty="0" smtClean="0">
                        <a:solidFill>
                          <a:schemeClr val="bg1"/>
                        </a:solidFill>
                        <a:effectLst/>
                        <a:latin typeface="Calibri" charset="0"/>
                      </a:endParaRPr>
                    </a:p>
                  </a:txBody>
                  <a:tcPr marL="12700" marR="12700" marT="12700" marB="0" anchor="ctr">
                    <a:solidFill>
                      <a:srgbClr val="C00000"/>
                    </a:solidFill>
                  </a:tcPr>
                </a:tc>
                <a:tc>
                  <a:txBody>
                    <a:bodyPr/>
                    <a:lstStyle/>
                    <a:p>
                      <a:pPr algn="ctr" fontAlgn="b"/>
                      <a:r>
                        <a:rPr lang="hr-HR" sz="1200" b="0" i="0" u="none" strike="noStrike" dirty="0">
                          <a:solidFill>
                            <a:schemeClr val="bg1"/>
                          </a:solidFill>
                          <a:effectLst/>
                          <a:latin typeface="Calibri" charset="0"/>
                        </a:rPr>
                        <a:t>482.35</a:t>
                      </a:r>
                    </a:p>
                  </a:txBody>
                  <a:tcPr marL="12700" marR="12700" marT="12700" marB="0" anchor="ctr">
                    <a:solidFill>
                      <a:srgbClr val="C00000"/>
                    </a:solidFill>
                  </a:tcPr>
                </a:tc>
              </a:tr>
              <a:tr h="370840">
                <a:tc>
                  <a:txBody>
                    <a:bodyPr/>
                    <a:lstStyle/>
                    <a:p>
                      <a:pPr algn="ctr" fontAlgn="b"/>
                      <a:r>
                        <a:rPr lang="en-US" sz="1200" b="0" i="0" u="none" strike="noStrike" dirty="0">
                          <a:solidFill>
                            <a:schemeClr val="bg1"/>
                          </a:solidFill>
                          <a:effectLst/>
                          <a:latin typeface="Calibri" charset="0"/>
                        </a:rPr>
                        <a:t>Duke </a:t>
                      </a:r>
                      <a:r>
                        <a:rPr lang="en-US" sz="1200" b="0" i="0" u="none" strike="noStrike" dirty="0" smtClean="0">
                          <a:solidFill>
                            <a:schemeClr val="bg1"/>
                          </a:solidFill>
                          <a:effectLst/>
                          <a:latin typeface="Calibri" charset="0"/>
                        </a:rPr>
                        <a:t>University</a:t>
                      </a:r>
                      <a:endParaRPr lang="en-US" sz="1200" b="0" i="0" u="none" strike="noStrike" dirty="0">
                        <a:solidFill>
                          <a:schemeClr val="bg1"/>
                        </a:solidFill>
                        <a:effectLst/>
                        <a:latin typeface="Calibri" charset="0"/>
                      </a:endParaRPr>
                    </a:p>
                  </a:txBody>
                  <a:tcPr marL="12700" marR="12700" marT="12700" marB="0" anchor="ctr">
                    <a:solidFill>
                      <a:srgbClr val="002060"/>
                    </a:solidFill>
                  </a:tcPr>
                </a:tc>
                <a:tc>
                  <a:txBody>
                    <a:bodyPr/>
                    <a:lstStyle/>
                    <a:p>
                      <a:pPr algn="ctr" fontAlgn="b"/>
                      <a:r>
                        <a:rPr lang="en-US" sz="1200" b="0" i="0" u="none" strike="noStrike" dirty="0" smtClean="0">
                          <a:solidFill>
                            <a:schemeClr val="bg1"/>
                          </a:solidFill>
                          <a:effectLst/>
                          <a:latin typeface="Calibri" charset="0"/>
                        </a:rPr>
                        <a:t>Private Research University</a:t>
                      </a:r>
                      <a:endParaRPr lang="en-US" sz="1200" b="0" i="0" u="none" strike="noStrike" dirty="0">
                        <a:solidFill>
                          <a:schemeClr val="bg1"/>
                        </a:solidFill>
                        <a:effectLst/>
                        <a:latin typeface="Calibri" charset="0"/>
                      </a:endParaRPr>
                    </a:p>
                  </a:txBody>
                  <a:tcPr marL="12700" marR="12700" marT="12700" marB="0" anchor="ctr">
                    <a:solidFill>
                      <a:srgbClr val="002060"/>
                    </a:solidFill>
                  </a:tcPr>
                </a:tc>
                <a:tc>
                  <a:txBody>
                    <a:bodyPr/>
                    <a:lstStyle/>
                    <a:p>
                      <a:pPr algn="ctr" fontAlgn="b"/>
                      <a:r>
                        <a:rPr lang="hr-HR" sz="1200" b="0" i="0" u="none" strike="noStrike" dirty="0">
                          <a:solidFill>
                            <a:schemeClr val="bg1"/>
                          </a:solidFill>
                          <a:effectLst/>
                          <a:latin typeface="Calibri" charset="0"/>
                        </a:rPr>
                        <a:t>419.65</a:t>
                      </a:r>
                    </a:p>
                  </a:txBody>
                  <a:tcPr marL="12700" marR="12700" marT="12700" marB="0" anchor="ctr">
                    <a:solidFill>
                      <a:srgbClr val="002060"/>
                    </a:solidFill>
                  </a:tcPr>
                </a:tc>
              </a:tr>
              <a:tr h="370840">
                <a:tc>
                  <a:txBody>
                    <a:bodyPr/>
                    <a:lstStyle/>
                    <a:p>
                      <a:pPr algn="ctr" fontAlgn="b"/>
                      <a:r>
                        <a:rPr lang="en-US" sz="1200" b="0" i="0" u="none" strike="noStrike" dirty="0">
                          <a:solidFill>
                            <a:schemeClr val="bg1"/>
                          </a:solidFill>
                          <a:effectLst/>
                          <a:latin typeface="Calibri" charset="0"/>
                        </a:rPr>
                        <a:t>American Diabetes </a:t>
                      </a:r>
                      <a:r>
                        <a:rPr lang="en-US" sz="1200" b="0" i="0" u="none" strike="noStrike" dirty="0" smtClean="0">
                          <a:solidFill>
                            <a:schemeClr val="bg1"/>
                          </a:solidFill>
                          <a:effectLst/>
                          <a:latin typeface="Calibri" charset="0"/>
                        </a:rPr>
                        <a:t>Association</a:t>
                      </a:r>
                      <a:endParaRPr lang="en-US" sz="1200" b="0" i="0" u="none" strike="noStrike" dirty="0">
                        <a:solidFill>
                          <a:schemeClr val="bg1"/>
                        </a:solidFill>
                        <a:effectLst/>
                        <a:latin typeface="Calibri" charset="0"/>
                      </a:endParaRPr>
                    </a:p>
                  </a:txBody>
                  <a:tcPr marL="12700" marR="12700" marT="12700" marB="0" anchor="ctr">
                    <a:solidFill>
                      <a:srgbClr val="00B05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chemeClr val="bg1"/>
                          </a:solidFill>
                          <a:effectLst/>
                          <a:latin typeface="Calibri" charset="0"/>
                        </a:rPr>
                        <a:t>Health Advocacy and Research Organization</a:t>
                      </a:r>
                    </a:p>
                  </a:txBody>
                  <a:tcPr marL="12700" marR="12700" marT="12700" marB="0" anchor="ctr">
                    <a:solidFill>
                      <a:srgbClr val="00B050"/>
                    </a:solidFill>
                  </a:tcPr>
                </a:tc>
                <a:tc>
                  <a:txBody>
                    <a:bodyPr/>
                    <a:lstStyle/>
                    <a:p>
                      <a:pPr algn="ctr" fontAlgn="b"/>
                      <a:r>
                        <a:rPr lang="hr-HR" sz="1200" b="0" i="0" u="none" strike="noStrike" dirty="0">
                          <a:solidFill>
                            <a:schemeClr val="bg1"/>
                          </a:solidFill>
                          <a:effectLst/>
                          <a:latin typeface="Calibri" charset="0"/>
                        </a:rPr>
                        <a:t>394.9</a:t>
                      </a:r>
                    </a:p>
                  </a:txBody>
                  <a:tcPr marL="12700" marR="12700" marT="12700" marB="0" anchor="ctr">
                    <a:solidFill>
                      <a:srgbClr val="00B050"/>
                    </a:solidFill>
                  </a:tcPr>
                </a:tc>
              </a:tr>
              <a:tr h="370840">
                <a:tc>
                  <a:txBody>
                    <a:bodyPr/>
                    <a:lstStyle/>
                    <a:p>
                      <a:pPr algn="ctr" fontAlgn="b"/>
                      <a:r>
                        <a:rPr lang="en-US" sz="1200" b="0" i="0" u="none" strike="noStrike" dirty="0">
                          <a:solidFill>
                            <a:schemeClr val="bg1"/>
                          </a:solidFill>
                          <a:effectLst/>
                          <a:latin typeface="Calibri" charset="0"/>
                        </a:rPr>
                        <a:t>Action Now Initiative</a:t>
                      </a:r>
                    </a:p>
                  </a:txBody>
                  <a:tcPr marL="12700" marR="12700" marT="12700" marB="0" anchor="ctr">
                    <a:solidFill>
                      <a:srgbClr val="00B05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chemeClr val="bg1"/>
                          </a:solidFill>
                          <a:effectLst/>
                          <a:latin typeface="Calibri" charset="0"/>
                        </a:rPr>
                        <a:t>Health Advocacy Organization</a:t>
                      </a:r>
                    </a:p>
                  </a:txBody>
                  <a:tcPr marL="12700" marR="12700" marT="12700" marB="0" anchor="ctr">
                    <a:solidFill>
                      <a:srgbClr val="00B050"/>
                    </a:solidFill>
                  </a:tcPr>
                </a:tc>
                <a:tc>
                  <a:txBody>
                    <a:bodyPr/>
                    <a:lstStyle/>
                    <a:p>
                      <a:pPr algn="ctr" fontAlgn="b"/>
                      <a:r>
                        <a:rPr lang="hr-HR" sz="1200" b="0" i="0" u="none" strike="noStrike" dirty="0">
                          <a:solidFill>
                            <a:schemeClr val="bg1"/>
                          </a:solidFill>
                          <a:effectLst/>
                          <a:latin typeface="Calibri" charset="0"/>
                        </a:rPr>
                        <a:t>384.05</a:t>
                      </a:r>
                    </a:p>
                  </a:txBody>
                  <a:tcPr marL="12700" marR="12700" marT="12700" marB="0" anchor="ctr">
                    <a:solidFill>
                      <a:srgbClr val="00B05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8792574"/>
              </p:ext>
            </p:extLst>
          </p:nvPr>
        </p:nvGraphicFramePr>
        <p:xfrm>
          <a:off x="7156450" y="848998"/>
          <a:ext cx="1847850" cy="1737360"/>
        </p:xfrm>
        <a:graphic>
          <a:graphicData uri="http://schemas.openxmlformats.org/drawingml/2006/table">
            <a:tbl>
              <a:tblPr firstRow="1" bandRow="1">
                <a:tableStyleId>{5C22544A-7EE6-4342-B048-85BDC9FD1C3A}</a:tableStyleId>
              </a:tblPr>
              <a:tblGrid>
                <a:gridCol w="1847850"/>
              </a:tblGrid>
              <a:tr h="245071">
                <a:tc>
                  <a:txBody>
                    <a:bodyPr/>
                    <a:lstStyle/>
                    <a:p>
                      <a:pPr algn="ctr"/>
                      <a:r>
                        <a:rPr lang="en-US" sz="1200" dirty="0" smtClean="0">
                          <a:solidFill>
                            <a:schemeClr val="bg1"/>
                          </a:solidFill>
                        </a:rPr>
                        <a:t>Key</a:t>
                      </a:r>
                      <a:endParaRPr lang="en-US" sz="1200" dirty="0">
                        <a:solidFill>
                          <a:schemeClr val="bg1"/>
                        </a:solidFill>
                      </a:endParaRPr>
                    </a:p>
                  </a:txBody>
                  <a:tcPr>
                    <a:solidFill>
                      <a:schemeClr val="tx1">
                        <a:lumMod val="50000"/>
                        <a:lumOff val="50000"/>
                      </a:schemeClr>
                    </a:solidFill>
                  </a:tcPr>
                </a:tc>
              </a:tr>
              <a:tr h="242558">
                <a:tc>
                  <a:txBody>
                    <a:bodyPr/>
                    <a:lstStyle/>
                    <a:p>
                      <a:pPr algn="ctr"/>
                      <a:r>
                        <a:rPr lang="en-US" sz="1200" dirty="0" smtClean="0">
                          <a:solidFill>
                            <a:schemeClr val="bg1"/>
                          </a:solidFill>
                        </a:rPr>
                        <a:t>Regulators</a:t>
                      </a:r>
                      <a:endParaRPr lang="en-US" sz="1200" dirty="0">
                        <a:solidFill>
                          <a:schemeClr val="bg1"/>
                        </a:solidFill>
                      </a:endParaRPr>
                    </a:p>
                  </a:txBody>
                  <a:tcPr>
                    <a:solidFill>
                      <a:srgbClr val="7030A0"/>
                    </a:solidFill>
                  </a:tcPr>
                </a:tc>
              </a:tr>
              <a:tr h="242558">
                <a:tc>
                  <a:txBody>
                    <a:bodyPr/>
                    <a:lstStyle/>
                    <a:p>
                      <a:pPr algn="ctr"/>
                      <a:r>
                        <a:rPr lang="en-US" sz="1200" dirty="0" smtClean="0">
                          <a:solidFill>
                            <a:schemeClr val="bg1"/>
                          </a:solidFill>
                        </a:rPr>
                        <a:t>Health/Social Advocacy</a:t>
                      </a:r>
                      <a:r>
                        <a:rPr lang="en-US" sz="1200" baseline="0" dirty="0" smtClean="0">
                          <a:solidFill>
                            <a:schemeClr val="bg1"/>
                          </a:solidFill>
                        </a:rPr>
                        <a:t> Organizations</a:t>
                      </a:r>
                      <a:endParaRPr lang="en-US" sz="1200" dirty="0">
                        <a:solidFill>
                          <a:schemeClr val="bg1"/>
                        </a:solidFill>
                      </a:endParaRPr>
                    </a:p>
                  </a:txBody>
                  <a:tcPr>
                    <a:solidFill>
                      <a:srgbClr val="00B050"/>
                    </a:solidFill>
                  </a:tcPr>
                </a:tc>
              </a:tr>
              <a:tr h="218440">
                <a:tc>
                  <a:txBody>
                    <a:bodyPr/>
                    <a:lstStyle/>
                    <a:p>
                      <a:pPr algn="ctr"/>
                      <a:r>
                        <a:rPr lang="en-US" sz="1200" dirty="0" smtClean="0">
                          <a:solidFill>
                            <a:schemeClr val="bg1"/>
                          </a:solidFill>
                        </a:rPr>
                        <a:t>Industry</a:t>
                      </a:r>
                      <a:r>
                        <a:rPr lang="en-US" sz="1200" baseline="0" dirty="0" smtClean="0">
                          <a:solidFill>
                            <a:schemeClr val="bg1"/>
                          </a:solidFill>
                        </a:rPr>
                        <a:t> Spokesperson</a:t>
                      </a:r>
                      <a:endParaRPr lang="en-US" sz="1200" dirty="0">
                        <a:solidFill>
                          <a:schemeClr val="bg1"/>
                        </a:solidFill>
                      </a:endParaRPr>
                    </a:p>
                  </a:txBody>
                  <a:tcPr>
                    <a:solidFill>
                      <a:srgbClr val="C00000"/>
                    </a:solidFill>
                  </a:tcPr>
                </a:tc>
              </a:tr>
              <a:tr h="218440">
                <a:tc>
                  <a:txBody>
                    <a:bodyPr/>
                    <a:lstStyle/>
                    <a:p>
                      <a:pPr algn="ctr"/>
                      <a:r>
                        <a:rPr lang="en-US" sz="1200" dirty="0" smtClean="0">
                          <a:solidFill>
                            <a:schemeClr val="bg1"/>
                          </a:solidFill>
                        </a:rPr>
                        <a:t>Higher-Learning</a:t>
                      </a:r>
                      <a:r>
                        <a:rPr lang="en-US" sz="1200" baseline="0" dirty="0" smtClean="0">
                          <a:solidFill>
                            <a:schemeClr val="bg1"/>
                          </a:solidFill>
                        </a:rPr>
                        <a:t> Institutions</a:t>
                      </a:r>
                      <a:endParaRPr lang="en-US" sz="1200" dirty="0">
                        <a:solidFill>
                          <a:schemeClr val="bg1"/>
                        </a:solidFill>
                      </a:endParaRPr>
                    </a:p>
                  </a:txBody>
                  <a:tcPr>
                    <a:solidFill>
                      <a:srgbClr val="002060"/>
                    </a:solidFill>
                  </a:tcPr>
                </a:tc>
              </a:tr>
            </a:tbl>
          </a:graphicData>
        </a:graphic>
      </p:graphicFrame>
      <p:sp>
        <p:nvSpPr>
          <p:cNvPr id="15" name="TextBox 14"/>
          <p:cNvSpPr txBox="1"/>
          <p:nvPr/>
        </p:nvSpPr>
        <p:spPr>
          <a:xfrm>
            <a:off x="168930" y="958644"/>
            <a:ext cx="2193270" cy="1200329"/>
          </a:xfrm>
          <a:prstGeom prst="rect">
            <a:avLst/>
          </a:prstGeom>
          <a:solidFill>
            <a:srgbClr val="262626"/>
          </a:solidFill>
          <a:ln>
            <a:solidFill>
              <a:schemeClr val="bg1"/>
            </a:solidFill>
          </a:ln>
        </p:spPr>
        <p:txBody>
          <a:bodyPr wrap="square" rtlCol="0">
            <a:spAutoFit/>
          </a:bodyPr>
          <a:lstStyle/>
          <a:p>
            <a:r>
              <a:rPr lang="en-US" sz="1200" b="1" dirty="0" smtClean="0">
                <a:solidFill>
                  <a:schemeClr val="bg1"/>
                </a:solidFill>
              </a:rPr>
              <a:t>CSPI – </a:t>
            </a:r>
            <a:r>
              <a:rPr lang="en-US" sz="1200" dirty="0" smtClean="0">
                <a:solidFill>
                  <a:schemeClr val="bg1"/>
                </a:solidFill>
              </a:rPr>
              <a:t>The organization’s influence comes from the wide breadth of articles it was quoted in within this discussion, appearing in 28 different articles.</a:t>
            </a:r>
            <a:endParaRPr lang="en-US" sz="1200"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695" y="2268587"/>
            <a:ext cx="2207505" cy="1740308"/>
          </a:xfrm>
          <a:prstGeom prst="rect">
            <a:avLst/>
          </a:prstGeom>
        </p:spPr>
      </p:pic>
      <p:cxnSp>
        <p:nvCxnSpPr>
          <p:cNvPr id="16" name="Straight Connector 15"/>
          <p:cNvCxnSpPr>
            <a:stCxn id="15" idx="3"/>
          </p:cNvCxnSpPr>
          <p:nvPr/>
        </p:nvCxnSpPr>
        <p:spPr>
          <a:xfrm>
            <a:off x="2362200" y="1558809"/>
            <a:ext cx="226938" cy="117591"/>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54695" y="4118509"/>
            <a:ext cx="2193270" cy="1569660"/>
          </a:xfrm>
          <a:prstGeom prst="rect">
            <a:avLst/>
          </a:prstGeom>
          <a:solidFill>
            <a:srgbClr val="262626"/>
          </a:solidFill>
          <a:ln>
            <a:solidFill>
              <a:schemeClr val="bg1"/>
            </a:solidFill>
          </a:ln>
        </p:spPr>
        <p:txBody>
          <a:bodyPr wrap="square" rtlCol="0">
            <a:spAutoFit/>
          </a:bodyPr>
          <a:lstStyle/>
          <a:p>
            <a:r>
              <a:rPr lang="en-US" sz="1200" b="1" dirty="0" smtClean="0">
                <a:solidFill>
                  <a:schemeClr val="bg1"/>
                </a:solidFill>
              </a:rPr>
              <a:t>NAACP – </a:t>
            </a:r>
            <a:r>
              <a:rPr lang="en-US" sz="1200" dirty="0" smtClean="0">
                <a:solidFill>
                  <a:schemeClr val="bg1"/>
                </a:solidFill>
              </a:rPr>
              <a:t>The NAACP was widely cited as proponents of the soda tax, despite its stance in 2013 against the NYC soda tax. Its influencer in the last couple of years has appeared in outlets from the </a:t>
            </a:r>
            <a:r>
              <a:rPr lang="en-US" sz="1200" i="1" dirty="0" smtClean="0">
                <a:solidFill>
                  <a:schemeClr val="bg1"/>
                </a:solidFill>
              </a:rPr>
              <a:t>Washington Post </a:t>
            </a:r>
            <a:r>
              <a:rPr lang="en-US" sz="1200" dirty="0" smtClean="0">
                <a:solidFill>
                  <a:schemeClr val="bg1"/>
                </a:solidFill>
              </a:rPr>
              <a:t>to local Berkeley papers. </a:t>
            </a:r>
            <a:endParaRPr lang="en-US" sz="1200" dirty="0">
              <a:solidFill>
                <a:schemeClr val="bg1"/>
              </a:solidFill>
            </a:endParaRP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6" y="5771430"/>
            <a:ext cx="2476565" cy="406027"/>
          </a:xfrm>
          <a:prstGeom prst="rect">
            <a:avLst/>
          </a:prstGeom>
          <a:ln>
            <a:solidFill>
              <a:schemeClr val="tx1"/>
            </a:solidFill>
          </a:ln>
        </p:spPr>
      </p:pic>
      <p:sp>
        <p:nvSpPr>
          <p:cNvPr id="26" name="TextBox 25"/>
          <p:cNvSpPr txBox="1"/>
          <p:nvPr/>
        </p:nvSpPr>
        <p:spPr>
          <a:xfrm>
            <a:off x="7044670" y="2722569"/>
            <a:ext cx="1959630" cy="2308324"/>
          </a:xfrm>
          <a:prstGeom prst="rect">
            <a:avLst/>
          </a:prstGeom>
          <a:solidFill>
            <a:srgbClr val="262626"/>
          </a:solidFill>
          <a:ln>
            <a:solidFill>
              <a:schemeClr val="bg1"/>
            </a:solidFill>
          </a:ln>
        </p:spPr>
        <p:txBody>
          <a:bodyPr wrap="square" rtlCol="0">
            <a:spAutoFit/>
          </a:bodyPr>
          <a:lstStyle/>
          <a:p>
            <a:r>
              <a:rPr lang="en-US" sz="1200" b="1" dirty="0" smtClean="0">
                <a:solidFill>
                  <a:schemeClr val="bg1"/>
                </a:solidFill>
              </a:rPr>
              <a:t>American Heart Association </a:t>
            </a:r>
            <a:r>
              <a:rPr lang="en-US" sz="1200" dirty="0" smtClean="0">
                <a:solidFill>
                  <a:schemeClr val="bg1"/>
                </a:solidFill>
              </a:rPr>
              <a:t>– The American Heart Association became an influential backer of the soda tax due to high profile outlets like ABC Australia, </a:t>
            </a:r>
            <a:r>
              <a:rPr lang="en-US" sz="1200" i="1" dirty="0" smtClean="0">
                <a:solidFill>
                  <a:schemeClr val="bg1"/>
                </a:solidFill>
              </a:rPr>
              <a:t>Forbes</a:t>
            </a:r>
            <a:r>
              <a:rPr lang="en-US" sz="1200" dirty="0" smtClean="0">
                <a:solidFill>
                  <a:schemeClr val="bg1"/>
                </a:solidFill>
              </a:rPr>
              <a:t> and </a:t>
            </a:r>
            <a:r>
              <a:rPr lang="en-US" sz="1200" i="1" dirty="0" smtClean="0">
                <a:solidFill>
                  <a:schemeClr val="bg1"/>
                </a:solidFill>
              </a:rPr>
              <a:t>Christian Science Monitor </a:t>
            </a:r>
            <a:r>
              <a:rPr lang="en-US" sz="1200" dirty="0" smtClean="0">
                <a:solidFill>
                  <a:schemeClr val="bg1"/>
                </a:solidFill>
              </a:rPr>
              <a:t>citing the organization as a predominant health </a:t>
            </a:r>
            <a:r>
              <a:rPr lang="en-US" sz="1200" smtClean="0">
                <a:solidFill>
                  <a:schemeClr val="bg1"/>
                </a:solidFill>
              </a:rPr>
              <a:t>organization involved in the debate. </a:t>
            </a:r>
            <a:endParaRPr lang="en-US" sz="1200" i="1" dirty="0">
              <a:solidFill>
                <a:schemeClr val="bg1"/>
              </a:solidFill>
            </a:endParaRPr>
          </a:p>
        </p:txBody>
      </p:sp>
      <p:cxnSp>
        <p:nvCxnSpPr>
          <p:cNvPr id="27" name="Straight Connector 26"/>
          <p:cNvCxnSpPr>
            <a:stCxn id="26" idx="1"/>
          </p:cNvCxnSpPr>
          <p:nvPr/>
        </p:nvCxnSpPr>
        <p:spPr>
          <a:xfrm flipH="1">
            <a:off x="6976383" y="3876731"/>
            <a:ext cx="68287" cy="555569"/>
          </a:xfrm>
          <a:prstGeom prst="line">
            <a:avLst/>
          </a:prstGeom>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4670" y="5093665"/>
            <a:ext cx="2050182" cy="1189008"/>
          </a:xfrm>
          <a:prstGeom prst="rect">
            <a:avLst/>
          </a:prstGeom>
          <a:ln>
            <a:solidFill>
              <a:schemeClr val="tx1"/>
            </a:solidFill>
          </a:ln>
        </p:spPr>
      </p:pic>
      <p:sp>
        <p:nvSpPr>
          <p:cNvPr id="14" name="TextBox 13"/>
          <p:cNvSpPr txBox="1"/>
          <p:nvPr/>
        </p:nvSpPr>
        <p:spPr>
          <a:xfrm>
            <a:off x="1018797" y="6067901"/>
            <a:ext cx="7527925" cy="715089"/>
          </a:xfrm>
          <a:prstGeom prst="roundRect">
            <a:avLst/>
          </a:prstGeom>
          <a:solidFill>
            <a:srgbClr val="0070C0"/>
          </a:solidFill>
          <a:effectLst>
            <a:outerShdw blurRad="50800" dist="50800" algn="ctr" rotWithShape="0">
              <a:srgbClr val="000000">
                <a:alpha val="43137"/>
              </a:srgbClr>
            </a:outerShdw>
            <a:softEdge rad="0"/>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200" dirty="0" smtClean="0">
                <a:solidFill>
                  <a:schemeClr val="bg1"/>
                </a:solidFill>
              </a:rPr>
              <a:t>The American Beverage Association was the second-most influential force behind Mayor Jim Kenney. Health associations across the world added their voices to the debate, but none reached the level of influence of the beverage association.  </a:t>
            </a:r>
            <a:endParaRPr lang="en-US" sz="1200" dirty="0">
              <a:solidFill>
                <a:schemeClr val="bg1"/>
              </a:solidFill>
            </a:endParaRPr>
          </a:p>
        </p:txBody>
      </p:sp>
    </p:spTree>
    <p:extLst>
      <p:ext uri="{BB962C8B-B14F-4D97-AF65-F5344CB8AC3E}">
        <p14:creationId xmlns:p14="http://schemas.microsoft.com/office/powerpoint/2010/main" val="15961578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FFFF"/>
                </a:solidFill>
                <a:latin typeface="Calibri" charset="0"/>
                <a:ea typeface="Calibri" charset="0"/>
                <a:cs typeface="Calibri" charset="0"/>
              </a:rPr>
              <a:t>ABA and CSPI’s Footprint </a:t>
            </a:r>
            <a:r>
              <a:rPr lang="en-US" sz="2800" dirty="0">
                <a:solidFill>
                  <a:srgbClr val="FFFFFF"/>
                </a:solidFill>
                <a:latin typeface="Calibri" charset="0"/>
                <a:ea typeface="Calibri" charset="0"/>
                <a:cs typeface="Calibri" charset="0"/>
              </a:rPr>
              <a:t>in Public Narrative</a:t>
            </a:r>
            <a:endParaRPr lang="en-US" sz="2800" dirty="0">
              <a:latin typeface="Calibri" charset="0"/>
              <a:ea typeface="Calibri" charset="0"/>
              <a:cs typeface="Calibri"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2415" y="780844"/>
            <a:ext cx="12590151" cy="6539016"/>
          </a:xfrm>
        </p:spPr>
      </p:pic>
      <p:graphicFrame>
        <p:nvGraphicFramePr>
          <p:cNvPr id="6" name="Table 5"/>
          <p:cNvGraphicFramePr>
            <a:graphicFrameLocks noGrp="1"/>
          </p:cNvGraphicFramePr>
          <p:nvPr>
            <p:extLst>
              <p:ext uri="{D42A27DB-BD31-4B8C-83A1-F6EECF244321}">
                <p14:modId xmlns:p14="http://schemas.microsoft.com/office/powerpoint/2010/main" val="1165545398"/>
              </p:ext>
            </p:extLst>
          </p:nvPr>
        </p:nvGraphicFramePr>
        <p:xfrm>
          <a:off x="7023100" y="1257300"/>
          <a:ext cx="1904999" cy="2032000"/>
        </p:xfrm>
        <a:graphic>
          <a:graphicData uri="http://schemas.openxmlformats.org/drawingml/2006/table">
            <a:tbl>
              <a:tblPr firstRow="1" bandRow="1">
                <a:tableStyleId>{5C22544A-7EE6-4342-B048-85BDC9FD1C3A}</a:tableStyleId>
              </a:tblPr>
              <a:tblGrid>
                <a:gridCol w="266700"/>
                <a:gridCol w="1123557"/>
                <a:gridCol w="514742"/>
              </a:tblGrid>
              <a:tr h="406400">
                <a:tc>
                  <a:txBody>
                    <a:bodyPr/>
                    <a:lstStyle/>
                    <a:p>
                      <a:endParaRPr dirty="0"/>
                    </a:p>
                  </a:txBody>
                  <a:tcPr>
                    <a:noFill/>
                  </a:tcPr>
                </a:tc>
                <a:tc>
                  <a:txBody>
                    <a:bodyPr/>
                    <a:lstStyle/>
                    <a:p>
                      <a:pPr>
                        <a:defRPr sz="900" b="1">
                          <a:solidFill>
                            <a:srgbClr val="000000"/>
                          </a:solidFill>
                          <a:latin typeface="Arial"/>
                        </a:defRPr>
                      </a:pPr>
                      <a:r>
                        <a:rPr lang="en-US" dirty="0" smtClean="0">
                          <a:solidFill>
                            <a:srgbClr val="FFFFFF"/>
                          </a:solidFill>
                        </a:rPr>
                        <a:t>Institution </a:t>
                      </a:r>
                      <a:r>
                        <a:rPr lang="en-US" baseline="0" dirty="0" smtClean="0">
                          <a:solidFill>
                            <a:srgbClr val="FFFFFF"/>
                          </a:solidFill>
                        </a:rPr>
                        <a:t>Primary Mention</a:t>
                      </a:r>
                      <a:endParaRPr dirty="0">
                        <a:solidFill>
                          <a:srgbClr val="FFFFFF"/>
                        </a:solidFill>
                      </a:endParaRPr>
                    </a:p>
                  </a:txBody>
                  <a:tcPr anchor="b">
                    <a:noFill/>
                  </a:tcPr>
                </a:tc>
                <a:tc>
                  <a:txBody>
                    <a:bodyPr/>
                    <a:lstStyle/>
                    <a:p>
                      <a:endParaRPr dirty="0">
                        <a:solidFill>
                          <a:srgbClr val="FFFFFF"/>
                        </a:solidFill>
                      </a:endParaRPr>
                    </a:p>
                  </a:txBody>
                  <a:tcPr>
                    <a:noFill/>
                  </a:tcPr>
                </a:tc>
              </a:tr>
              <a:tr h="406400">
                <a:tc>
                  <a:txBody>
                    <a:bodyPr/>
                    <a:lstStyle/>
                    <a:p>
                      <a:pPr>
                        <a:defRPr sz="1700" b="0">
                          <a:solidFill>
                            <a:srgbClr val="A9AAAB"/>
                          </a:solidFill>
                          <a:latin typeface="Arial"/>
                        </a:defRPr>
                      </a:pPr>
                      <a:r>
                        <a:rPr dirty="0"/>
                        <a:t>●</a:t>
                      </a:r>
                    </a:p>
                  </a:txBody>
                  <a:tcPr anchor="ctr">
                    <a:noFill/>
                  </a:tcPr>
                </a:tc>
                <a:tc>
                  <a:txBody>
                    <a:bodyPr/>
                    <a:lstStyle/>
                    <a:p>
                      <a:pPr>
                        <a:defRPr sz="900" b="0">
                          <a:solidFill>
                            <a:srgbClr val="000000"/>
                          </a:solidFill>
                          <a:latin typeface="Arial"/>
                        </a:defRPr>
                      </a:pPr>
                      <a:r>
                        <a:rPr dirty="0">
                          <a:solidFill>
                            <a:srgbClr val="FFFFFF"/>
                          </a:solidFill>
                        </a:rPr>
                        <a:t>N/A</a:t>
                      </a:r>
                    </a:p>
                  </a:txBody>
                  <a:tcPr anchor="ctr">
                    <a:noFill/>
                  </a:tcPr>
                </a:tc>
                <a:tc>
                  <a:txBody>
                    <a:bodyPr/>
                    <a:lstStyle/>
                    <a:p>
                      <a:pPr>
                        <a:defRPr sz="900" b="0">
                          <a:solidFill>
                            <a:srgbClr val="000000"/>
                          </a:solidFill>
                          <a:latin typeface="Arial"/>
                        </a:defRPr>
                      </a:pPr>
                      <a:r>
                        <a:rPr dirty="0" smtClean="0">
                          <a:solidFill>
                            <a:srgbClr val="FFFFFF"/>
                          </a:solidFill>
                        </a:rPr>
                        <a:t>8</a:t>
                      </a:r>
                      <a:r>
                        <a:rPr lang="en-US" dirty="0" smtClean="0">
                          <a:solidFill>
                            <a:srgbClr val="FFFFFF"/>
                          </a:solidFill>
                        </a:rPr>
                        <a:t>5.2</a:t>
                      </a:r>
                      <a:r>
                        <a:rPr dirty="0" smtClean="0">
                          <a:solidFill>
                            <a:srgbClr val="FFFFFF"/>
                          </a:solidFill>
                        </a:rPr>
                        <a:t>%</a:t>
                      </a:r>
                      <a:endParaRPr dirty="0">
                        <a:solidFill>
                          <a:srgbClr val="FFFFFF"/>
                        </a:solidFill>
                      </a:endParaRPr>
                    </a:p>
                  </a:txBody>
                  <a:tcPr anchor="ctr">
                    <a:noFill/>
                  </a:tcPr>
                </a:tc>
              </a:tr>
              <a:tr h="406400">
                <a:tc>
                  <a:txBody>
                    <a:bodyPr/>
                    <a:lstStyle/>
                    <a:p>
                      <a:pPr>
                        <a:defRPr sz="1700" b="0">
                          <a:solidFill>
                            <a:srgbClr val="FF3016"/>
                          </a:solidFill>
                          <a:latin typeface="Arial"/>
                        </a:defRPr>
                      </a:pPr>
                      <a:r>
                        <a:rPr dirty="0"/>
                        <a:t>●</a:t>
                      </a:r>
                    </a:p>
                  </a:txBody>
                  <a:tcPr anchor="ctr">
                    <a:noFill/>
                  </a:tcPr>
                </a:tc>
                <a:tc>
                  <a:txBody>
                    <a:bodyPr/>
                    <a:lstStyle/>
                    <a:p>
                      <a:pPr>
                        <a:defRPr sz="900" b="0">
                          <a:solidFill>
                            <a:srgbClr val="000000"/>
                          </a:solidFill>
                          <a:latin typeface="Arial"/>
                        </a:defRPr>
                      </a:pPr>
                      <a:r>
                        <a:rPr lang="en-US" dirty="0" smtClean="0">
                          <a:solidFill>
                            <a:srgbClr val="FFFFFF"/>
                          </a:solidFill>
                        </a:rPr>
                        <a:t>ABA</a:t>
                      </a:r>
                      <a:endParaRPr dirty="0">
                        <a:solidFill>
                          <a:srgbClr val="FFFFFF"/>
                        </a:solidFill>
                      </a:endParaRPr>
                    </a:p>
                  </a:txBody>
                  <a:tcPr anchor="ctr">
                    <a:noFill/>
                  </a:tcPr>
                </a:tc>
                <a:tc>
                  <a:txBody>
                    <a:bodyPr/>
                    <a:lstStyle/>
                    <a:p>
                      <a:pPr>
                        <a:defRPr sz="900" b="0">
                          <a:solidFill>
                            <a:srgbClr val="000000"/>
                          </a:solidFill>
                          <a:latin typeface="Arial"/>
                        </a:defRPr>
                      </a:pPr>
                      <a:r>
                        <a:rPr dirty="0" smtClean="0">
                          <a:solidFill>
                            <a:srgbClr val="FFFFFF"/>
                          </a:solidFill>
                        </a:rPr>
                        <a:t>1</a:t>
                      </a:r>
                      <a:r>
                        <a:rPr lang="en-US" dirty="0" smtClean="0">
                          <a:solidFill>
                            <a:srgbClr val="FFFFFF"/>
                          </a:solidFill>
                        </a:rPr>
                        <a:t>3.3%</a:t>
                      </a:r>
                      <a:endParaRPr dirty="0">
                        <a:solidFill>
                          <a:srgbClr val="FFFFFF"/>
                        </a:solidFill>
                      </a:endParaRPr>
                    </a:p>
                  </a:txBody>
                  <a:tcPr anchor="ctr">
                    <a:noFill/>
                  </a:tcPr>
                </a:tc>
              </a:tr>
              <a:tr h="406400">
                <a:tc>
                  <a:txBody>
                    <a:bodyPr/>
                    <a:lstStyle/>
                    <a:p>
                      <a:pPr>
                        <a:defRPr sz="1700" b="0">
                          <a:solidFill>
                            <a:srgbClr val="3037E7"/>
                          </a:solidFill>
                          <a:latin typeface="Arial"/>
                        </a:defRPr>
                      </a:pPr>
                      <a:r>
                        <a:rPr dirty="0"/>
                        <a:t>●</a:t>
                      </a:r>
                    </a:p>
                  </a:txBody>
                  <a:tcPr anchor="ctr">
                    <a:noFill/>
                  </a:tcPr>
                </a:tc>
                <a:tc>
                  <a:txBody>
                    <a:bodyPr/>
                    <a:lstStyle/>
                    <a:p>
                      <a:pPr>
                        <a:defRPr sz="900" b="0">
                          <a:solidFill>
                            <a:srgbClr val="000000"/>
                          </a:solidFill>
                          <a:latin typeface="Arial"/>
                        </a:defRPr>
                      </a:pPr>
                      <a:r>
                        <a:rPr lang="en-US" dirty="0" smtClean="0">
                          <a:solidFill>
                            <a:srgbClr val="FFFFFF"/>
                          </a:solidFill>
                        </a:rPr>
                        <a:t>CSPI</a:t>
                      </a:r>
                      <a:endParaRPr dirty="0">
                        <a:solidFill>
                          <a:srgbClr val="FFFFFF"/>
                        </a:solidFill>
                      </a:endParaRPr>
                    </a:p>
                  </a:txBody>
                  <a:tcPr anchor="ctr">
                    <a:noFill/>
                  </a:tcPr>
                </a:tc>
                <a:tc>
                  <a:txBody>
                    <a:bodyPr/>
                    <a:lstStyle/>
                    <a:p>
                      <a:pPr>
                        <a:defRPr sz="900" b="0">
                          <a:solidFill>
                            <a:srgbClr val="000000"/>
                          </a:solidFill>
                          <a:latin typeface="Arial"/>
                        </a:defRPr>
                      </a:pPr>
                      <a:r>
                        <a:rPr lang="en-US" dirty="0" smtClean="0">
                          <a:solidFill>
                            <a:srgbClr val="FFFFFF"/>
                          </a:solidFill>
                        </a:rPr>
                        <a:t>.3%</a:t>
                      </a:r>
                      <a:endParaRPr dirty="0">
                        <a:solidFill>
                          <a:srgbClr val="FFFFFF"/>
                        </a:solidFill>
                      </a:endParaRPr>
                    </a:p>
                  </a:txBody>
                  <a:tcPr anchor="ctr">
                    <a:noFill/>
                  </a:tcPr>
                </a:tc>
              </a:tr>
              <a:tr h="406400">
                <a:tc>
                  <a:txBody>
                    <a:bodyPr/>
                    <a:lstStyle/>
                    <a:p>
                      <a:pPr>
                        <a:defRPr sz="1700" b="0">
                          <a:solidFill>
                            <a:srgbClr val="FFEA27"/>
                          </a:solidFill>
                          <a:latin typeface="Arial"/>
                        </a:defRPr>
                      </a:pPr>
                      <a:r>
                        <a:rPr dirty="0"/>
                        <a:t>●</a:t>
                      </a:r>
                    </a:p>
                  </a:txBody>
                  <a:tcPr anchor="ctr">
                    <a:noFill/>
                  </a:tcPr>
                </a:tc>
                <a:tc>
                  <a:txBody>
                    <a:bodyPr/>
                    <a:lstStyle/>
                    <a:p>
                      <a:pPr>
                        <a:defRPr sz="900" b="0">
                          <a:solidFill>
                            <a:srgbClr val="000000"/>
                          </a:solidFill>
                          <a:latin typeface="Arial"/>
                        </a:defRPr>
                      </a:pPr>
                      <a:r>
                        <a:rPr lang="en-US" dirty="0" smtClean="0">
                          <a:solidFill>
                            <a:srgbClr val="FFFFFF"/>
                          </a:solidFill>
                        </a:rPr>
                        <a:t>ABA, CSPI</a:t>
                      </a:r>
                      <a:endParaRPr dirty="0">
                        <a:solidFill>
                          <a:srgbClr val="FFFFFF"/>
                        </a:solidFill>
                      </a:endParaRPr>
                    </a:p>
                  </a:txBody>
                  <a:tcPr anchor="ctr">
                    <a:noFill/>
                  </a:tcPr>
                </a:tc>
                <a:tc>
                  <a:txBody>
                    <a:bodyPr/>
                    <a:lstStyle/>
                    <a:p>
                      <a:pPr>
                        <a:defRPr sz="900" b="0">
                          <a:solidFill>
                            <a:srgbClr val="000000"/>
                          </a:solidFill>
                          <a:latin typeface="Arial"/>
                        </a:defRPr>
                      </a:pPr>
                      <a:r>
                        <a:rPr lang="en-US" dirty="0" smtClean="0">
                          <a:solidFill>
                            <a:srgbClr val="FFFFFF"/>
                          </a:solidFill>
                        </a:rPr>
                        <a:t>1.2</a:t>
                      </a:r>
                      <a:r>
                        <a:rPr dirty="0" smtClean="0">
                          <a:solidFill>
                            <a:srgbClr val="FFFFFF"/>
                          </a:solidFill>
                        </a:rPr>
                        <a:t>%</a:t>
                      </a:r>
                      <a:endParaRPr dirty="0">
                        <a:solidFill>
                          <a:srgbClr val="FFFFFF"/>
                        </a:solidFill>
                      </a:endParaRPr>
                    </a:p>
                  </a:txBody>
                  <a:tcPr anchor="ctr">
                    <a:noFill/>
                  </a:tcPr>
                </a:tc>
              </a:tr>
            </a:tbl>
          </a:graphicData>
        </a:graphic>
      </p:graphicFrame>
      <p:sp>
        <p:nvSpPr>
          <p:cNvPr id="7" name="TextBox 6"/>
          <p:cNvSpPr txBox="1"/>
          <p:nvPr/>
        </p:nvSpPr>
        <p:spPr>
          <a:xfrm>
            <a:off x="1018797" y="6067901"/>
            <a:ext cx="7527925" cy="510778"/>
          </a:xfrm>
          <a:prstGeom prst="roundRect">
            <a:avLst/>
          </a:prstGeom>
          <a:solidFill>
            <a:srgbClr val="0070C0"/>
          </a:solidFill>
          <a:effectLst>
            <a:outerShdw blurRad="50800" dist="50800" algn="ctr" rotWithShape="0">
              <a:srgbClr val="000000">
                <a:alpha val="43137"/>
              </a:srgbClr>
            </a:outerShdw>
            <a:softEdge rad="0"/>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200" dirty="0" smtClean="0">
                <a:solidFill>
                  <a:schemeClr val="bg1"/>
                </a:solidFill>
              </a:rPr>
              <a:t>The leading health advocacy organization, CSPI, rarely went unanswered in the press by the ABA. Additionally, ABA was aggressively in the media around the Berkeley and Philadelphia soda tax debates. </a:t>
            </a:r>
            <a:endParaRPr lang="en-US" sz="1200" dirty="0">
              <a:solidFill>
                <a:schemeClr val="bg1"/>
              </a:solidFill>
            </a:endParaRPr>
          </a:p>
        </p:txBody>
      </p:sp>
    </p:spTree>
    <p:extLst>
      <p:ext uri="{BB962C8B-B14F-4D97-AF65-F5344CB8AC3E}">
        <p14:creationId xmlns:p14="http://schemas.microsoft.com/office/powerpoint/2010/main" val="1691744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1795</TotalTime>
  <Words>1675</Words>
  <Application>Microsoft Macintosh PowerPoint</Application>
  <PresentationFormat>On-screen Show (4:3)</PresentationFormat>
  <Paragraphs>237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Soda and Sugar Tax Policies</vt:lpstr>
      <vt:lpstr>Soda and Sugar Tax Policies - Public Narrative </vt:lpstr>
      <vt:lpstr>Legislation Breakdown</vt:lpstr>
      <vt:lpstr>Legislation Breakdown</vt:lpstr>
      <vt:lpstr>Pepsico &amp; Coca-Cola’s Footprint in Public Narrative</vt:lpstr>
      <vt:lpstr>Top Companies by Social Sharing </vt:lpstr>
      <vt:lpstr>Key Individuals</vt:lpstr>
      <vt:lpstr>Key Organizations</vt:lpstr>
      <vt:lpstr>ABA and CSPI’s Footprint in Public Narrative</vt:lpstr>
      <vt:lpstr>Appendix</vt:lpstr>
      <vt:lpstr>Methodology of Influencer Analysis</vt:lpstr>
      <vt:lpstr>Text Analytics Background</vt:lpstr>
      <vt:lpstr>How to Read a Network</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"soda tax" OR "sugar tax" OR "soft drink tax"</dc:title>
  <dc:creator>Michael Kimelblat</dc:creator>
  <cp:lastModifiedBy>Quidizen</cp:lastModifiedBy>
  <cp:revision>65</cp:revision>
  <dcterms:created xsi:type="dcterms:W3CDTF">2016-03-24T23:08:20Z</dcterms:created>
  <dcterms:modified xsi:type="dcterms:W3CDTF">2016-09-26T17:08:17Z</dcterms:modified>
</cp:coreProperties>
</file>